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4" r:id="rId13"/>
    <p:sldId id="275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9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559048-479B-4019-8E5A-B048110159DA}" type="datetimeFigureOut">
              <a:rPr lang="sk-SK" smtClean="0"/>
              <a:t>28. 1. 2022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6C90D-BCCA-4603-86D0-4A7BD859C36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43020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6C90D-BCCA-4603-86D0-4A7BD859C365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35225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6C90D-BCCA-4603-86D0-4A7BD859C365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7266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6C90D-BCCA-4603-86D0-4A7BD859C365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4533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30156A-FFAE-4021-825F-7EE5542CD6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D2C96F-A815-48A6-8560-6680C8D1E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268E001-D910-459D-BB12-420E821C9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50EA-126F-4DCA-A5CF-740551CF8AC4}" type="datetimeFigureOut">
              <a:rPr lang="sk-SK" smtClean="0"/>
              <a:t>28. 1. 2022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983AA78-4272-4B73-BF63-24539EDAF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E85A4CB-8A18-4FB9-AB62-2E6125E2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9A8E1-B111-4680-B24D-EBF1AE9E93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96740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C8C610-A793-497B-9CB1-4E1AC6533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EE59CCB4-DECD-4A17-AC89-90CFF0C77C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1D3AC8C-B42D-4AF7-BBD8-6025E081F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50EA-126F-4DCA-A5CF-740551CF8AC4}" type="datetimeFigureOut">
              <a:rPr lang="sk-SK" smtClean="0"/>
              <a:t>28. 1. 2022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7B9C0D0-F808-4E13-8C48-C3422B88C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45B5219-9774-4A1F-BEE0-2883A79C1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9A8E1-B111-4680-B24D-EBF1AE9E93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1970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A459E33B-7034-4152-B06C-D000D2059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BC37364F-A870-4020-BAA5-5D1057A7E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4737FE4-B57E-4838-AAD9-AA0E8E7E7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50EA-126F-4DCA-A5CF-740551CF8AC4}" type="datetimeFigureOut">
              <a:rPr lang="sk-SK" smtClean="0"/>
              <a:t>28. 1. 2022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C0E5AFB-9116-43FF-B293-884762EE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C1F698D-3C6E-4907-BCEF-437DB8BD8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9A8E1-B111-4680-B24D-EBF1AE9E93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11555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1412CA-C389-4577-AE05-59E37F50D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1147D59-30EA-4027-AA53-D0E1D8797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879A828-ECD2-4783-9A8A-93FEBF8DE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50EA-126F-4DCA-A5CF-740551CF8AC4}" type="datetimeFigureOut">
              <a:rPr lang="sk-SK" smtClean="0"/>
              <a:t>28. 1. 2022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7380184-2C90-47A6-86B1-F761CB108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38E745B-5511-4954-BB9F-E9E002FC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9A8E1-B111-4680-B24D-EBF1AE9E93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049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A4ECA2-120E-401C-8524-FF1A7089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0F89F81F-13A1-471C-A981-962DCEFD1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CE54B0B-7BD2-4C65-91D5-44749D134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50EA-126F-4DCA-A5CF-740551CF8AC4}" type="datetimeFigureOut">
              <a:rPr lang="sk-SK" smtClean="0"/>
              <a:t>28. 1. 2022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74A4D02-93D9-4BBB-A77D-07BE0F11B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EEB2661-678B-4987-8E06-57ED2047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9A8E1-B111-4680-B24D-EBF1AE9E93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59589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2651A1-934E-41E2-855D-55D6310D0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D8C2708-D50E-4EB3-9F7F-CA19B01C16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1341F8F-BD0E-4DC8-90BC-4A1C3263B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2F7ADE5-715F-40F9-9DBA-483DC1CD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50EA-126F-4DCA-A5CF-740551CF8AC4}" type="datetimeFigureOut">
              <a:rPr lang="sk-SK" smtClean="0"/>
              <a:t>28. 1. 2022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7361518-A8DD-411C-8AE5-1B367B349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F1EFC3C6-0F7D-4673-A7DF-E0728AD29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9A8E1-B111-4680-B24D-EBF1AE9E93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69711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6E50D7-783C-46EB-A2E8-228EB5F66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69BCAAD1-BDA2-40FE-BBE0-56579B727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64CC45C-9D3B-4DB2-8DAB-4EA6E0528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25150588-B3C4-4CFD-949B-20FBB84DA8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A3B8D72A-5915-4615-9926-8A0CD84676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7CAF053F-C067-41CA-A336-6D46DB5C0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50EA-126F-4DCA-A5CF-740551CF8AC4}" type="datetimeFigureOut">
              <a:rPr lang="sk-SK" smtClean="0"/>
              <a:t>28. 1. 2022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02AE97AD-9319-413F-B270-8976BCC32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9B44B7FA-1BFE-4B96-B0DF-10E269D83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9A8E1-B111-4680-B24D-EBF1AE9E93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55674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B4C641-EEB7-4C12-B5EE-802CA6F2F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9A93FA77-6D57-4FA7-AC36-7E8117216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50EA-126F-4DCA-A5CF-740551CF8AC4}" type="datetimeFigureOut">
              <a:rPr lang="sk-SK" smtClean="0"/>
              <a:t>28. 1. 2022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F7FCB3BF-51F0-4109-B8A9-1558FF409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92C54667-7AB3-44A0-8234-2AB08D422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9A8E1-B111-4680-B24D-EBF1AE9E93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05764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57921C40-93DD-418D-85D6-B3090E05E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50EA-126F-4DCA-A5CF-740551CF8AC4}" type="datetimeFigureOut">
              <a:rPr lang="sk-SK" smtClean="0"/>
              <a:t>28. 1. 2022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75E9B4B1-89F7-420C-8C61-7411F8911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20DD857C-D6E4-4488-9A2D-7D64EAE33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9A8E1-B111-4680-B24D-EBF1AE9E93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26112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1CF265-CCC4-4FA5-BD4D-42F39FA78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374DABC-A2FF-456B-AA1D-52DE0A15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6796187E-217D-4522-8D59-F7EB3787B9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2473BC2-DD92-4BA4-A2D3-2C20D52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50EA-126F-4DCA-A5CF-740551CF8AC4}" type="datetimeFigureOut">
              <a:rPr lang="sk-SK" smtClean="0"/>
              <a:t>28. 1. 2022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93F71F64-2295-46E3-8A61-10FD2D7F3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81172219-F596-463C-A7F9-639862ED9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9A8E1-B111-4680-B24D-EBF1AE9E93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33100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0A6A8A-AE25-4D94-A04A-DF4181EF0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0DE4A7C4-B0D9-46DE-8B63-030EC52139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1CE2EB5E-E750-4892-A54A-57F775A4B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94ACED8-4B9D-414D-9E4F-FD0AAF534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50EA-126F-4DCA-A5CF-740551CF8AC4}" type="datetimeFigureOut">
              <a:rPr lang="sk-SK" smtClean="0"/>
              <a:t>28. 1. 2022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C626746D-65FA-491B-82FF-31368EB2F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2758B5A-582D-4E35-AB7C-20D2C31FF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9A8E1-B111-4680-B24D-EBF1AE9E93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26162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E4EECDF7-1801-4E4C-8654-868B1A95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1114CB49-8584-4711-941F-FE2381EC3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7238E59-150D-4AEF-857B-AB67BA5966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350EA-126F-4DCA-A5CF-740551CF8AC4}" type="datetimeFigureOut">
              <a:rPr lang="sk-SK" smtClean="0"/>
              <a:t>28. 1. 2022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324D403-131D-4256-86B8-2DF97E650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1956A59-4BB1-49A0-91C7-41F3409D2A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A8E1-B111-4680-B24D-EBF1AE9E93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32704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gif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3043AC11-17C3-419A-AEAA-102C67F72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r="8466"/>
          <a:stretch/>
        </p:blipFill>
        <p:spPr>
          <a:xfrm>
            <a:off x="0" y="0"/>
            <a:ext cx="12189798" cy="528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bdĺžnik 2">
            <a:extLst>
              <a:ext uri="{FF2B5EF4-FFF2-40B4-BE49-F238E27FC236}">
                <a16:creationId xmlns:a16="http://schemas.microsoft.com/office/drawing/2014/main" id="{4B01CBED-76C9-49C6-B182-999830ADA832}"/>
              </a:ext>
            </a:extLst>
          </p:cNvPr>
          <p:cNvSpPr/>
          <p:nvPr/>
        </p:nvSpPr>
        <p:spPr>
          <a:xfrm>
            <a:off x="-4404" y="5473005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4400" b="1" kern="10" dirty="0">
                <a:ln w="9525">
                  <a:solidFill>
                    <a:schemeClr val="tx2">
                      <a:lumMod val="75000"/>
                    </a:schemeClr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blurRad="63500" dist="50800" dir="2700000" algn="tl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STREDNÁ ODBORNÁ ŠKOLA ŽELEZNIČNÁ </a:t>
            </a:r>
          </a:p>
          <a:p>
            <a:pPr algn="ctr"/>
            <a:r>
              <a:rPr lang="sk-SK" sz="4000" b="1" kern="10" dirty="0">
                <a:ln w="9525">
                  <a:solidFill>
                    <a:schemeClr val="tx2">
                      <a:lumMod val="75000"/>
                    </a:schemeClr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blurRad="63500" dist="50800" dir="2700000" algn="tl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Palackého </a:t>
            </a:r>
            <a:r>
              <a:rPr lang="sk-SK" sz="4000" b="1" kern="10" dirty="0">
                <a:ln w="9525">
                  <a:solidFill>
                    <a:schemeClr val="tx2">
                      <a:lumMod val="75000"/>
                    </a:schemeClr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blurRad="63500" dist="50800" dir="2700000" algn="tl" rotWithShape="0">
                    <a:schemeClr val="accent1">
                      <a:lumMod val="50000"/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14,  040 01 </a:t>
            </a:r>
            <a:r>
              <a:rPr lang="sk-SK" sz="4000" b="1" kern="10" dirty="0">
                <a:ln w="9525">
                  <a:solidFill>
                    <a:schemeClr val="tx2">
                      <a:lumMod val="75000"/>
                    </a:schemeClr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blurRad="63500" dist="50800" dir="2700000" algn="tl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Košice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4A97E2E0-3827-4AFE-8C16-A8868462CBFA}"/>
              </a:ext>
            </a:extLst>
          </p:cNvPr>
          <p:cNvPicPr/>
          <p:nvPr/>
        </p:nvPicPr>
        <p:blipFill>
          <a:blip r:embed="rId4" cstate="print"/>
          <a:srcRect l="30073" t="35945" r="29525" b="14228"/>
          <a:stretch>
            <a:fillRect/>
          </a:stretch>
        </p:blipFill>
        <p:spPr bwMode="auto">
          <a:xfrm>
            <a:off x="776287" y="224631"/>
            <a:ext cx="2754313" cy="2747169"/>
          </a:xfrm>
          <a:prstGeom prst="ellipse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WordArt 4">
            <a:extLst>
              <a:ext uri="{FF2B5EF4-FFF2-40B4-BE49-F238E27FC236}">
                <a16:creationId xmlns:a16="http://schemas.microsoft.com/office/drawing/2014/main" id="{1932F51A-8EC4-46F8-9825-032B4886A0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86800" y="4775200"/>
            <a:ext cx="3302000" cy="3502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sk-SK" sz="1800" kern="10" spc="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  <a:ea typeface="Verdana"/>
                <a:cs typeface="Verdana"/>
              </a:rPr>
              <a:t>www.soszke.sk</a:t>
            </a:r>
          </a:p>
        </p:txBody>
      </p:sp>
    </p:spTree>
    <p:extLst>
      <p:ext uri="{BB962C8B-B14F-4D97-AF65-F5344CB8AC3E}">
        <p14:creationId xmlns:p14="http://schemas.microsoft.com/office/powerpoint/2010/main" val="4026508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D6E530-217F-4BC8-B2F6-5C3DCE299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CA931F1-29C2-4119-91C2-0EB4F02DF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8" name="Picture 2" descr="Súbor:671 002 4 Zilina.jpg – Wikipédia">
            <a:extLst>
              <a:ext uri="{FF2B5EF4-FFF2-40B4-BE49-F238E27FC236}">
                <a16:creationId xmlns:a16="http://schemas.microsoft.com/office/drawing/2014/main" id="{5D80DAEB-7AE0-4932-A210-D732261A1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3" b="9063"/>
          <a:stretch/>
        </p:blipFill>
        <p:spPr bwMode="auto">
          <a:xfrm>
            <a:off x="0" y="-38100"/>
            <a:ext cx="1219200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192F8C96-224B-44A3-A9FA-FF37B73E6768}"/>
              </a:ext>
            </a:extLst>
          </p:cNvPr>
          <p:cNvSpPr txBox="1"/>
          <p:nvPr/>
        </p:nvSpPr>
        <p:spPr>
          <a:xfrm>
            <a:off x="8521700" y="5934670"/>
            <a:ext cx="34647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DOPRAVA</a:t>
            </a:r>
          </a:p>
        </p:txBody>
      </p:sp>
    </p:spTree>
    <p:extLst>
      <p:ext uri="{BB962C8B-B14F-4D97-AF65-F5344CB8AC3E}">
        <p14:creationId xmlns:p14="http://schemas.microsoft.com/office/powerpoint/2010/main" val="4187848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: zaoblené horné rohy 3">
            <a:extLst>
              <a:ext uri="{FF2B5EF4-FFF2-40B4-BE49-F238E27FC236}">
                <a16:creationId xmlns:a16="http://schemas.microsoft.com/office/drawing/2014/main" id="{11A65937-8585-4E3B-B00A-A25A1C87093E}"/>
              </a:ext>
            </a:extLst>
          </p:cNvPr>
          <p:cNvSpPr/>
          <p:nvPr/>
        </p:nvSpPr>
        <p:spPr>
          <a:xfrm>
            <a:off x="-1" y="-17463"/>
            <a:ext cx="12192001" cy="1327533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innerShdw blurRad="63500" dist="50800" dir="5400000">
              <a:schemeClr val="tx1">
                <a:lumMod val="75000"/>
                <a:lumOff val="25000"/>
                <a:alpha val="19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k-SK">
              <a:effectLst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95F4E9A-7ABB-41A8-BF56-4A3620E9F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3759 K   </a:t>
            </a:r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Komerčný pracovník v doprave</a:t>
            </a:r>
            <a:br>
              <a:rPr lang="sk-SK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endParaRPr lang="sk-SK" dirty="0"/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229F5BDC-2E60-497C-9425-054F4D037C59}"/>
              </a:ext>
            </a:extLst>
          </p:cNvPr>
          <p:cNvSpPr/>
          <p:nvPr/>
        </p:nvSpPr>
        <p:spPr>
          <a:xfrm>
            <a:off x="3860800" y="1536085"/>
            <a:ext cx="8153400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Odborná príprava z výpočtovej techniky, techniky  administratívy;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Skúsenosti s technologickými postupmi prác v prepravnom procese, s prepravnými dokladmi, sprievodnými listinami;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Podpora spoločností ZSSK, ZSSK CARGO;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Možnosti uplatnenia v praxi: </a:t>
            </a:r>
          </a:p>
          <a:p>
            <a:pPr marL="800100" lvl="1" indent="-342900" algn="just">
              <a:buFont typeface="Courier New" panose="02070309020205020404" pitchFamily="49" charset="0"/>
              <a:buChar char="o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vlakový personál, administratívny </a:t>
            </a:r>
          </a:p>
          <a:p>
            <a:pPr algn="just"/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     pracovník v osobnej, nákladnej doprave. </a:t>
            </a:r>
            <a:endParaRPr lang="sk-SK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Obrázok 6" descr="F:\DCIM\101MSDCF\DSC01964.JPG">
            <a:extLst>
              <a:ext uri="{FF2B5EF4-FFF2-40B4-BE49-F238E27FC236}">
                <a16:creationId xmlns:a16="http://schemas.microsoft.com/office/drawing/2014/main" id="{F574E9DC-506A-4F4F-9D0F-6BCB0824791B}"/>
              </a:ext>
            </a:extLst>
          </p:cNvPr>
          <p:cNvPicPr/>
          <p:nvPr/>
        </p:nvPicPr>
        <p:blipFill rotWithShape="1">
          <a:blip r:embed="rId3" cstate="print"/>
          <a:srcRect l="31532" r="15184"/>
          <a:stretch/>
        </p:blipFill>
        <p:spPr bwMode="auto">
          <a:xfrm>
            <a:off x="412749" y="1536085"/>
            <a:ext cx="3251200" cy="5246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http://detepe.sk/wp-content/uploads/2014/02/zsr.jpg">
            <a:extLst>
              <a:ext uri="{FF2B5EF4-FFF2-40B4-BE49-F238E27FC236}">
                <a16:creationId xmlns:a16="http://schemas.microsoft.com/office/drawing/2014/main" id="{98B9AE35-7E5B-4DF5-AD93-3E358BB60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90046" y="5875735"/>
            <a:ext cx="1243539" cy="907052"/>
          </a:xfrm>
          <a:prstGeom prst="rect">
            <a:avLst/>
          </a:prstGeom>
          <a:noFill/>
        </p:spPr>
      </p:pic>
      <p:pic>
        <p:nvPicPr>
          <p:cNvPr id="10" name="Picture 10" descr="http://www.pskd.sk/images/clenovia/logo-zssk-cargo.jpg">
            <a:extLst>
              <a:ext uri="{FF2B5EF4-FFF2-40B4-BE49-F238E27FC236}">
                <a16:creationId xmlns:a16="http://schemas.microsoft.com/office/drawing/2014/main" id="{BCDF648F-D332-4842-BBEA-AF5E0ABA5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53780" y="5749112"/>
            <a:ext cx="1592562" cy="1325563"/>
          </a:xfrm>
          <a:prstGeom prst="rect">
            <a:avLst/>
          </a:prstGeom>
          <a:noFill/>
        </p:spPr>
      </p:pic>
      <p:pic>
        <p:nvPicPr>
          <p:cNvPr id="11" name="Picture 4" descr="http://komercnypracovnik.czechian.net/images/zemegulalogistika.jpg">
            <a:extLst>
              <a:ext uri="{FF2B5EF4-FFF2-40B4-BE49-F238E27FC236}">
                <a16:creationId xmlns:a16="http://schemas.microsoft.com/office/drawing/2014/main" id="{04522671-C49F-4A2B-8634-5C31AEF42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9702800" y="3739673"/>
            <a:ext cx="2489200" cy="32083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7789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ýkonné pracoviská úseku riadenia dopravy | ŽSR">
            <a:extLst>
              <a:ext uri="{FF2B5EF4-FFF2-40B4-BE49-F238E27FC236}">
                <a16:creationId xmlns:a16="http://schemas.microsoft.com/office/drawing/2014/main" id="{91692D14-D2F3-4429-A9FE-1CCB8CA7F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2" b="6715"/>
          <a:stretch/>
        </p:blipFill>
        <p:spPr bwMode="auto">
          <a:xfrm>
            <a:off x="-44450" y="0"/>
            <a:ext cx="12280900" cy="734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B50E1EC-106C-4BAA-B375-72061485F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55600"/>
            <a:ext cx="11315700" cy="1325563"/>
          </a:xfrm>
        </p:spPr>
        <p:txBody>
          <a:bodyPr>
            <a:noAutofit/>
          </a:bodyPr>
          <a:lstStyle/>
          <a:p>
            <a:pPr algn="ctr"/>
            <a:r>
              <a:rPr lang="sk-SK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OPERÁTOR PREVÁDZKY </a:t>
            </a:r>
            <a:br>
              <a:rPr lang="sk-SK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sk-SK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 EKONOMIKY DOPRAVY</a:t>
            </a:r>
            <a:endParaRPr lang="sk-SK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197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6B139B6-16A7-46D5-A5B8-A3617AE64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7524"/>
            <a:ext cx="10515600" cy="4549775"/>
          </a:xfrm>
        </p:spPr>
        <p:txBody>
          <a:bodyPr>
            <a:normAutofit/>
          </a:bodyPr>
          <a:lstStyle/>
          <a:p>
            <a:pPr algn="just" hangingPunct="0">
              <a:spcBef>
                <a:spcPts val="600"/>
              </a:spcBef>
            </a:pPr>
            <a:r>
              <a:rPr lang="sk-SK" sz="2700" b="1" dirty="0">
                <a:latin typeface="Candara" panose="020E0502030303020204" pitchFamily="34" charset="0"/>
              </a:rPr>
              <a:t>V študijnom odbore </a:t>
            </a:r>
            <a:r>
              <a:rPr lang="sk-SK" sz="2700" b="1" dirty="0"/>
              <a:t>3758 K </a:t>
            </a:r>
            <a:r>
              <a:rPr lang="sk-SK" sz="2700" b="1" dirty="0">
                <a:latin typeface="Candara" panose="020E0502030303020204" pitchFamily="34" charset="0"/>
              </a:rPr>
              <a:t>operátor prevádzky a ekonomiky dopravy  možnosť </a:t>
            </a:r>
            <a:r>
              <a:rPr lang="sk-SK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duálneho vzdelávania so spoločnosťou ŽSR</a:t>
            </a:r>
            <a:r>
              <a:rPr lang="sk-SK" sz="2700" b="1" dirty="0">
                <a:latin typeface="Candara" panose="020E0502030303020204" pitchFamily="34" charset="0"/>
              </a:rPr>
              <a:t>. </a:t>
            </a:r>
          </a:p>
          <a:p>
            <a:pPr marL="0" indent="0" algn="just" hangingPunct="0">
              <a:spcBef>
                <a:spcPts val="600"/>
              </a:spcBef>
              <a:buNone/>
            </a:pPr>
            <a:endParaRPr lang="sk-SK" sz="1050" b="1" dirty="0">
              <a:latin typeface="Candara" panose="020E0502030303020204" pitchFamily="34" charset="0"/>
            </a:endParaRPr>
          </a:p>
          <a:p>
            <a:pPr algn="just" hangingPunct="0">
              <a:spcBef>
                <a:spcPts val="600"/>
              </a:spcBef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Riadenie a koordinácia vlakovej dopravy organizácia prevádzkových informačných systémov. </a:t>
            </a:r>
          </a:p>
          <a:p>
            <a:pPr marL="0" indent="0" algn="just" hangingPunct="0">
              <a:spcBef>
                <a:spcPts val="600"/>
              </a:spcBef>
              <a:buNone/>
            </a:pPr>
            <a:endParaRPr lang="sk-SK" sz="1000" b="1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marL="0" indent="0" algn="just" hangingPunct="0">
              <a:spcBef>
                <a:spcPts val="600"/>
              </a:spcBef>
              <a:buNone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Možnosti uplatnenia v praxi: </a:t>
            </a:r>
          </a:p>
          <a:p>
            <a:pPr lvl="1" algn="just" hangingPunct="0">
              <a:spcBef>
                <a:spcPts val="600"/>
              </a:spcBef>
            </a:pPr>
            <a:r>
              <a:rPr lang="sk-SK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výpravca </a:t>
            </a:r>
          </a:p>
          <a:p>
            <a:pPr lvl="1" algn="just" hangingPunct="0">
              <a:spcBef>
                <a:spcPts val="600"/>
              </a:spcBef>
            </a:pPr>
            <a:r>
              <a:rPr lang="sk-SK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dozorca prevádzky </a:t>
            </a:r>
          </a:p>
          <a:p>
            <a:pPr lvl="1" algn="just" hangingPunct="0">
              <a:spcBef>
                <a:spcPts val="600"/>
              </a:spcBef>
            </a:pPr>
            <a:r>
              <a:rPr lang="sk-SK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kontrolný dispečer</a:t>
            </a:r>
          </a:p>
          <a:p>
            <a:pPr lvl="1" algn="just" hangingPunct="0"/>
            <a:endParaRPr lang="sk-SK" b="1" dirty="0">
              <a:solidFill>
                <a:schemeClr val="bg2">
                  <a:lumMod val="10000"/>
                </a:schemeClr>
              </a:solidFill>
              <a:latin typeface="Candara" panose="020E0502030303020204" pitchFamily="34" charset="0"/>
            </a:endParaRPr>
          </a:p>
          <a:p>
            <a:pPr marL="0" indent="0" algn="ctr" hangingPunct="0">
              <a:buNone/>
            </a:pPr>
            <a:r>
              <a:rPr lang="sk-SK" b="1" i="1" dirty="0">
                <a:solidFill>
                  <a:schemeClr val="accent2"/>
                </a:solidFill>
                <a:latin typeface="Candara" panose="020E0502030303020204" pitchFamily="34" charset="0"/>
              </a:rPr>
              <a:t>Vhodný nie len pre chlapcov ale aj pre dievčatá.</a:t>
            </a:r>
            <a:endParaRPr lang="sk-SK" b="1" dirty="0">
              <a:solidFill>
                <a:schemeClr val="accent2"/>
              </a:solidFill>
              <a:latin typeface="Candara" panose="020E0502030303020204" pitchFamily="34" charset="0"/>
            </a:endParaRPr>
          </a:p>
          <a:p>
            <a:pPr marL="0" indent="0" algn="just" hangingPunct="0">
              <a:buNone/>
            </a:pPr>
            <a:endParaRPr lang="sk-SK" b="1" dirty="0"/>
          </a:p>
          <a:p>
            <a:pPr algn="just" hangingPunct="0"/>
            <a:endParaRPr lang="sk-SK" b="1" dirty="0"/>
          </a:p>
          <a:p>
            <a:pPr algn="just" hangingPunct="0"/>
            <a:endParaRPr lang="sk-SK" b="1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4" name="Obdĺžnik: zaoblené horné rohy 3">
            <a:extLst>
              <a:ext uri="{FF2B5EF4-FFF2-40B4-BE49-F238E27FC236}">
                <a16:creationId xmlns:a16="http://schemas.microsoft.com/office/drawing/2014/main" id="{DEA7BEE4-B912-4884-9B58-1A4FB519FF6E}"/>
              </a:ext>
            </a:extLst>
          </p:cNvPr>
          <p:cNvSpPr/>
          <p:nvPr/>
        </p:nvSpPr>
        <p:spPr>
          <a:xfrm>
            <a:off x="-1" y="-17463"/>
            <a:ext cx="12192001" cy="1327533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innerShdw blurRad="63500" dist="50800" dir="5400000">
              <a:schemeClr val="tx1">
                <a:lumMod val="75000"/>
                <a:lumOff val="25000"/>
                <a:alpha val="19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k-SK">
              <a:effectLst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3B3029-ED38-46DF-ADE5-4206A883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3758 K</a:t>
            </a:r>
            <a:r>
              <a:rPr lang="sk-S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   </a:t>
            </a:r>
            <a:r>
              <a:rPr lang="sk-S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Operátor prevádzky a ekonomiky dopravy</a:t>
            </a:r>
            <a:br>
              <a:rPr lang="sk-SK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14769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11274D-BF5F-44B5-A08F-E03BF423C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6F9C17A-13F4-420E-9AFE-59BB74447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150" name="Picture 6" descr="https://bakkah.com/public/upload/full/2020-10-07-11-23-45_improve-business-profits-with-these-marketing-management-tips-and-strategies.jpg">
            <a:extLst>
              <a:ext uri="{FF2B5EF4-FFF2-40B4-BE49-F238E27FC236}">
                <a16:creationId xmlns:a16="http://schemas.microsoft.com/office/drawing/2014/main" id="{571DF198-2F71-40E8-8A4B-27BAD1856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4DACDDF4-5B8D-477B-A222-E3FD2FFE0153}"/>
              </a:ext>
            </a:extLst>
          </p:cNvPr>
          <p:cNvSpPr txBox="1"/>
          <p:nvPr/>
        </p:nvSpPr>
        <p:spPr>
          <a:xfrm>
            <a:off x="111540" y="0"/>
            <a:ext cx="4435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MARKETING </a:t>
            </a:r>
          </a:p>
        </p:txBody>
      </p:sp>
    </p:spTree>
    <p:extLst>
      <p:ext uri="{BB962C8B-B14F-4D97-AF65-F5344CB8AC3E}">
        <p14:creationId xmlns:p14="http://schemas.microsoft.com/office/powerpoint/2010/main" val="1313121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: zaoblené horné rohy 3">
            <a:extLst>
              <a:ext uri="{FF2B5EF4-FFF2-40B4-BE49-F238E27FC236}">
                <a16:creationId xmlns:a16="http://schemas.microsoft.com/office/drawing/2014/main" id="{7787BD0E-D895-46AE-AC4F-E9BAC9E383B8}"/>
              </a:ext>
            </a:extLst>
          </p:cNvPr>
          <p:cNvSpPr/>
          <p:nvPr/>
        </p:nvSpPr>
        <p:spPr>
          <a:xfrm>
            <a:off x="-1" y="-17463"/>
            <a:ext cx="12192001" cy="1327533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innerShdw blurRad="63500" dist="50800" dir="5400000">
              <a:schemeClr val="tx1">
                <a:lumMod val="75000"/>
                <a:lumOff val="25000"/>
                <a:alpha val="19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k-SK">
              <a:effectLst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11E83C-22C9-4692-98D5-8A8963CCD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423862"/>
            <a:ext cx="10515600" cy="1325563"/>
          </a:xfrm>
        </p:spPr>
        <p:txBody>
          <a:bodyPr/>
          <a:lstStyle/>
          <a:p>
            <a:pPr algn="ctr"/>
            <a:r>
              <a:rPr lang="sk-S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6405 K  </a:t>
            </a:r>
            <a:r>
              <a:rPr lang="sk-S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Pracovník marketingu  - cestovný ruch</a:t>
            </a:r>
            <a:br>
              <a:rPr lang="sk-SK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9281A127-326B-441C-9792-30A45B6FD7C9}"/>
              </a:ext>
            </a:extLst>
          </p:cNvPr>
          <p:cNvSpPr/>
          <p:nvPr/>
        </p:nvSpPr>
        <p:spPr>
          <a:xfrm>
            <a:off x="3978276" y="1749425"/>
            <a:ext cx="77724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Teoretické vedomosti a praktické zručnosti potrebné pre kvalifikovanú prácu v oblasti odbytu, obchodu a služieb;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Vedenie činnosti súvisiacich s administratívou cestovnej kancelárie, podnikov  a organizácii cestovného ruchu;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Vzdelávanie v spolupráci s reklamnými agentúrami LAVACOM </a:t>
            </a:r>
            <a:r>
              <a:rPr lang="sk-SK" sz="2400" b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s.r.o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., </a:t>
            </a:r>
            <a:r>
              <a:rPr lang="sk-SK" sz="2400" b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Result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sk-SK" sz="2400" b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s.r.o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., Heuréka </a:t>
            </a:r>
            <a:r>
              <a:rPr lang="sk-SK" sz="2400" b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Evolution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sk-SK" sz="2400" b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s.r.o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 , </a:t>
            </a:r>
            <a:r>
              <a:rPr lang="sk-SK" sz="2400" b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Aries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 – reklamná agentúra </a:t>
            </a:r>
            <a:r>
              <a:rPr lang="sk-SK" sz="2400" b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s.r.o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. 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Vzdelávanie v spolupráci s ubytovacími zariadeniami hotel Glória </a:t>
            </a:r>
            <a:r>
              <a:rPr lang="sk-SK" sz="2400" b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Palace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, hotel </a:t>
            </a:r>
            <a:r>
              <a:rPr lang="sk-SK" sz="2400" b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Ambassador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 a ďalšie.  </a:t>
            </a:r>
          </a:p>
          <a:p>
            <a:pPr marL="180975" indent="-180975">
              <a:buFontTx/>
              <a:buChar char="-"/>
            </a:pPr>
            <a:endParaRPr lang="sk-SK" sz="24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8" name="Obrázok 7" descr="F:\Foto nove nemet 102017\Canon\IMG_9673.JPG">
            <a:extLst>
              <a:ext uri="{FF2B5EF4-FFF2-40B4-BE49-F238E27FC236}">
                <a16:creationId xmlns:a16="http://schemas.microsoft.com/office/drawing/2014/main" id="{F3C67A90-1D72-417E-9DD6-457B8459B790}"/>
              </a:ext>
            </a:extLst>
          </p:cNvPr>
          <p:cNvPicPr/>
          <p:nvPr/>
        </p:nvPicPr>
        <p:blipFill rotWithShape="1">
          <a:blip r:embed="rId2" cstate="print"/>
          <a:srcRect l="10758" t="6325" r="6956"/>
          <a:stretch/>
        </p:blipFill>
        <p:spPr bwMode="auto">
          <a:xfrm>
            <a:off x="546988" y="1347087"/>
            <a:ext cx="3071623" cy="2194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0" descr="http://www.ucreativegroup.com/wp-content/uploads/2015/02/Marketing-Strategy.jpg">
            <a:extLst>
              <a:ext uri="{FF2B5EF4-FFF2-40B4-BE49-F238E27FC236}">
                <a16:creationId xmlns:a16="http://schemas.microsoft.com/office/drawing/2014/main" id="{3BC5B5CA-7966-463E-BA5D-1F9A2DD96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81195" y="3227996"/>
            <a:ext cx="2417688" cy="1611793"/>
          </a:xfrm>
          <a:prstGeom prst="rect">
            <a:avLst/>
          </a:prstGeom>
          <a:noFill/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C08E6FB5-3747-4341-ADAC-42FBD0B058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03" r="18979"/>
          <a:stretch/>
        </p:blipFill>
        <p:spPr>
          <a:xfrm rot="5400000">
            <a:off x="869347" y="4108738"/>
            <a:ext cx="2426903" cy="3071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2569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: zaoblené horné rohy 3">
            <a:extLst>
              <a:ext uri="{FF2B5EF4-FFF2-40B4-BE49-F238E27FC236}">
                <a16:creationId xmlns:a16="http://schemas.microsoft.com/office/drawing/2014/main" id="{BC4B0FA7-2769-489A-AE58-1F95F3A94DF6}"/>
              </a:ext>
            </a:extLst>
          </p:cNvPr>
          <p:cNvSpPr/>
          <p:nvPr/>
        </p:nvSpPr>
        <p:spPr>
          <a:xfrm rot="10800000">
            <a:off x="-82551" y="2464988"/>
            <a:ext cx="12357101" cy="1221187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  <a:effectLst>
            <a:innerShdw blurRad="63500" dist="50800" dir="16200000">
              <a:schemeClr val="tx1">
                <a:lumMod val="75000"/>
                <a:lumOff val="25000"/>
                <a:alpha val="32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k-SK"/>
          </a:p>
        </p:txBody>
      </p:sp>
      <p:sp>
        <p:nvSpPr>
          <p:cNvPr id="5" name="Obdĺžnik: zaoblené horné rohy 4">
            <a:extLst>
              <a:ext uri="{FF2B5EF4-FFF2-40B4-BE49-F238E27FC236}">
                <a16:creationId xmlns:a16="http://schemas.microsoft.com/office/drawing/2014/main" id="{B8A76BC2-F81D-424F-B7ED-1392F481BE37}"/>
              </a:ext>
            </a:extLst>
          </p:cNvPr>
          <p:cNvSpPr/>
          <p:nvPr/>
        </p:nvSpPr>
        <p:spPr>
          <a:xfrm>
            <a:off x="-82553" y="3686176"/>
            <a:ext cx="12357102" cy="12211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innerShdw blurRad="63500" dist="50800" dir="5400000">
              <a:schemeClr val="tx1">
                <a:lumMod val="85000"/>
                <a:lumOff val="15000"/>
                <a:alpha val="37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k-SK">
              <a:effectLst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56AB2E-79B4-45FC-BFAC-124292821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0999" y="2519715"/>
            <a:ext cx="6184900" cy="1325563"/>
          </a:xfrm>
        </p:spPr>
        <p:txBody>
          <a:bodyPr/>
          <a:lstStyle/>
          <a:p>
            <a:pPr algn="ctr"/>
            <a:r>
              <a:rPr lang="sk-SK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Učebné odbory </a:t>
            </a:r>
            <a:endParaRPr lang="sk-SK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CD797B61-7DDC-45CF-972E-2E10538DEB51}"/>
              </a:ext>
            </a:extLst>
          </p:cNvPr>
          <p:cNvSpPr/>
          <p:nvPr/>
        </p:nvSpPr>
        <p:spPr>
          <a:xfrm>
            <a:off x="0" y="3898530"/>
            <a:ext cx="1227454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ndara" panose="020E0502030303020204" pitchFamily="34" charset="0"/>
              </a:rPr>
              <a:t>Dĺžka štúdia </a:t>
            </a:r>
            <a:r>
              <a:rPr lang="sk-SK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sk-SK" sz="2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ndara" panose="020E0502030303020204" pitchFamily="34" charset="0"/>
              </a:rPr>
              <a:t> roky, absolvent získa vysvedčenie o záverečnej skúške a výučný list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346FE1EF-1970-4AC0-9E6C-D8642B7513CD}"/>
              </a:ext>
            </a:extLst>
          </p:cNvPr>
          <p:cNvPicPr/>
          <p:nvPr/>
        </p:nvPicPr>
        <p:blipFill>
          <a:blip r:embed="rId2" cstate="print"/>
          <a:srcRect l="30073" t="35945" r="29525" b="14228"/>
          <a:stretch>
            <a:fillRect/>
          </a:stretch>
        </p:blipFill>
        <p:spPr bwMode="auto">
          <a:xfrm>
            <a:off x="4940301" y="204834"/>
            <a:ext cx="2122486" cy="2101051"/>
          </a:xfrm>
          <a:prstGeom prst="ellipse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schemeClr val="tx1">
                <a:lumMod val="75000"/>
                <a:lumOff val="25000"/>
                <a:alpha val="1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1506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: zaoblené horné rohy 3">
            <a:extLst>
              <a:ext uri="{FF2B5EF4-FFF2-40B4-BE49-F238E27FC236}">
                <a16:creationId xmlns:a16="http://schemas.microsoft.com/office/drawing/2014/main" id="{ED028D7F-4949-4059-AE24-644ABAE72A3A}"/>
              </a:ext>
            </a:extLst>
          </p:cNvPr>
          <p:cNvSpPr/>
          <p:nvPr/>
        </p:nvSpPr>
        <p:spPr>
          <a:xfrm rot="10800000">
            <a:off x="-1" y="-2"/>
            <a:ext cx="12192001" cy="1221187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  <a:effectLst>
            <a:innerShdw blurRad="63500" dist="50800" dir="16200000">
              <a:schemeClr val="tx1">
                <a:lumMod val="75000"/>
                <a:lumOff val="25000"/>
                <a:alpha val="32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D4AEC18-4330-4570-AF23-8840A5DE1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6711"/>
            <a:ext cx="10515600" cy="1325563"/>
          </a:xfrm>
        </p:spPr>
        <p:txBody>
          <a:bodyPr/>
          <a:lstStyle/>
          <a:p>
            <a:pPr algn="ctr"/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2464 H</a:t>
            </a:r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    </a:t>
            </a:r>
            <a:r>
              <a:rPr lang="sk-S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S</a:t>
            </a:r>
            <a:r>
              <a:rPr lang="sk-S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trojný mechanik </a:t>
            </a:r>
            <a:br>
              <a:rPr lang="sk-SK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endParaRPr lang="sk-SK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505B5A36-B1D9-4ECF-A7CE-5E2B5065C57C}"/>
              </a:ext>
            </a:extLst>
          </p:cNvPr>
          <p:cNvSpPr txBox="1"/>
          <p:nvPr/>
        </p:nvSpPr>
        <p:spPr>
          <a:xfrm>
            <a:off x="4927600" y="1286274"/>
            <a:ext cx="7048500" cy="641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Pripravujúci sa na výkon povolania v oblasti traťových montáží;</a:t>
            </a:r>
          </a:p>
          <a:p>
            <a:pPr marL="285750" indent="-2857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Odborné a náročné montáže a opravárenské práce zložitých koľajových konštrukcií, najmä   výhybiek;</a:t>
            </a:r>
          </a:p>
          <a:p>
            <a:pPr marL="285750" indent="-2857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Zhotovovanie niektorých častí koľajových konštrukcií;</a:t>
            </a:r>
          </a:p>
          <a:p>
            <a:pPr marL="285750" indent="-2857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Pripravujúci sa na výkon povolania v oblasti traťových strojov;</a:t>
            </a:r>
          </a:p>
          <a:p>
            <a:pPr marL="285750" indent="-2857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Obsluha, riadenie a údržba traťových strojov pri vykonávaní stavby,   údržby a rekonštrukcie železničných tratí.</a:t>
            </a:r>
          </a:p>
          <a:p>
            <a:pPr algn="just">
              <a:spcAft>
                <a:spcPts val="1800"/>
              </a:spcAft>
            </a:pPr>
            <a:b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</a:br>
            <a:endParaRPr lang="sk-SK" sz="2400" b="1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6" name="Obrázok 5" descr="F:\Foto nove nemet 102017\Canon\IMG_9644.JPG">
            <a:extLst>
              <a:ext uri="{FF2B5EF4-FFF2-40B4-BE49-F238E27FC236}">
                <a16:creationId xmlns:a16="http://schemas.microsoft.com/office/drawing/2014/main" id="{1902C1EA-C8DF-4608-A026-55ED5A742CC2}"/>
              </a:ext>
            </a:extLst>
          </p:cNvPr>
          <p:cNvPicPr/>
          <p:nvPr/>
        </p:nvPicPr>
        <p:blipFill rotWithShape="1">
          <a:blip r:embed="rId2" cstate="print"/>
          <a:srcRect l="28448" t="3027" r="27701" b="6779"/>
          <a:stretch/>
        </p:blipFill>
        <p:spPr bwMode="auto">
          <a:xfrm>
            <a:off x="711198" y="1286274"/>
            <a:ext cx="3937001" cy="5371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4475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: zaoblené horné rohy 4">
            <a:extLst>
              <a:ext uri="{FF2B5EF4-FFF2-40B4-BE49-F238E27FC236}">
                <a16:creationId xmlns:a16="http://schemas.microsoft.com/office/drawing/2014/main" id="{5CF06054-8155-4871-BCF8-CEF6DEF89BB1}"/>
              </a:ext>
            </a:extLst>
          </p:cNvPr>
          <p:cNvSpPr/>
          <p:nvPr/>
        </p:nvSpPr>
        <p:spPr>
          <a:xfrm rot="10800000">
            <a:off x="-1" y="-2"/>
            <a:ext cx="12192001" cy="1221187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  <a:effectLst>
            <a:innerShdw blurRad="63500" dist="50800" dir="16200000">
              <a:schemeClr val="tx1">
                <a:lumMod val="75000"/>
                <a:lumOff val="25000"/>
                <a:alpha val="32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k-SK" dirty="0"/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754112EB-497B-41EA-B84F-F2379D859E88}"/>
              </a:ext>
            </a:extLst>
          </p:cNvPr>
          <p:cNvSpPr/>
          <p:nvPr/>
        </p:nvSpPr>
        <p:spPr>
          <a:xfrm>
            <a:off x="3682518" y="468950"/>
            <a:ext cx="48269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2683</a:t>
            </a:r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 H  </a:t>
            </a:r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   E</a:t>
            </a:r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lektrotechnik</a:t>
            </a:r>
          </a:p>
        </p:txBody>
      </p:sp>
      <p:pic>
        <p:nvPicPr>
          <p:cNvPr id="7" name="Picture 4" descr="http://www.sosehl.cz/phprs/obr/IMG_0029.JPG">
            <a:extLst>
              <a:ext uri="{FF2B5EF4-FFF2-40B4-BE49-F238E27FC236}">
                <a16:creationId xmlns:a16="http://schemas.microsoft.com/office/drawing/2014/main" id="{0993E8DB-F0A7-4A5D-92A5-7B8DFC960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0324" t="2975" r="30781" b="8138"/>
          <a:stretch/>
        </p:blipFill>
        <p:spPr bwMode="auto">
          <a:xfrm flipH="1">
            <a:off x="546100" y="1471038"/>
            <a:ext cx="3670648" cy="5289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E5F4E3F9-5955-45FC-A398-CA203B1BE3BB}"/>
              </a:ext>
            </a:extLst>
          </p:cNvPr>
          <p:cNvSpPr txBox="1"/>
          <p:nvPr/>
        </p:nvSpPr>
        <p:spPr>
          <a:xfrm>
            <a:off x="4216748" y="1950472"/>
            <a:ext cx="7429152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Montáž, inštalácia, skúšanie, údržba a opravy elektro energetických zariadení,  elektro rozvodných sietí a káblových rozvodov, rozvodní, elektrických strojov a elektrických zariadení všetkého druhu;</a:t>
            </a:r>
          </a:p>
          <a:p>
            <a:pPr marL="285750" indent="-2857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Domová a bytová inštalácia;</a:t>
            </a:r>
          </a:p>
          <a:p>
            <a:pPr marL="285750" indent="-2857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Výroba, zostavovanie, údržba a skúšanie elektrických strojov a elektrickej výzbroje všetkého druhu;</a:t>
            </a:r>
          </a:p>
          <a:p>
            <a:pPr marL="285750" indent="-2857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Opravy elektrických častí koľajových vozidiel.</a:t>
            </a:r>
          </a:p>
        </p:txBody>
      </p:sp>
    </p:spTree>
    <p:extLst>
      <p:ext uri="{BB962C8B-B14F-4D97-AF65-F5344CB8AC3E}">
        <p14:creationId xmlns:p14="http://schemas.microsoft.com/office/powerpoint/2010/main" val="2885233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: zaoblené horné rohy 3">
            <a:extLst>
              <a:ext uri="{FF2B5EF4-FFF2-40B4-BE49-F238E27FC236}">
                <a16:creationId xmlns:a16="http://schemas.microsoft.com/office/drawing/2014/main" id="{23F01F87-C2DA-4DC3-BE1F-6D61D8F00E7F}"/>
              </a:ext>
            </a:extLst>
          </p:cNvPr>
          <p:cNvSpPr/>
          <p:nvPr/>
        </p:nvSpPr>
        <p:spPr>
          <a:xfrm rot="10800000">
            <a:off x="-82551" y="0"/>
            <a:ext cx="12357101" cy="1221187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  <a:effectLst>
            <a:innerShdw blurRad="63500" dist="50800" dir="16200000">
              <a:schemeClr val="tx1">
                <a:lumMod val="75000"/>
                <a:lumOff val="25000"/>
                <a:alpha val="32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k-SK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5BD41EF-A5AE-48D0-A222-58E625255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3762 H   </a:t>
            </a:r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Železničiar, železničiarka </a:t>
            </a:r>
            <a:br>
              <a:rPr lang="sk-SK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endParaRPr lang="sk-SK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49914528-4282-4EB6-9CAF-B4EF830F2126}"/>
              </a:ext>
            </a:extLst>
          </p:cNvPr>
          <p:cNvSpPr txBox="1"/>
          <p:nvPr/>
        </p:nvSpPr>
        <p:spPr>
          <a:xfrm>
            <a:off x="6883400" y="2417010"/>
            <a:ext cx="4673600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rgbClr val="002060"/>
                </a:solidFill>
                <a:latin typeface="Candara" panose="020E0502030303020204" pitchFamily="34" charset="0"/>
              </a:rPr>
              <a:t>Pracovné činnosti v prepravnej prevádzke s možnosťou uplatnenia ako: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skladník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komerčný pracovník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sprievodca osobných vlakov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vlakvedúci osobnej dopravy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informátor. </a:t>
            </a:r>
            <a:endParaRPr lang="sk-SK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2" descr="http://www.zsr.sk/buxus/images/kariera/3.jpg">
            <a:extLst>
              <a:ext uri="{FF2B5EF4-FFF2-40B4-BE49-F238E27FC236}">
                <a16:creationId xmlns:a16="http://schemas.microsoft.com/office/drawing/2014/main" id="{FB264D37-627B-44D3-A4EB-F7230BF4F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9861" y="1821491"/>
            <a:ext cx="2409167" cy="3608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6119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717F426-5D27-4D6B-B91D-441E85961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359025"/>
            <a:ext cx="5981700" cy="4351338"/>
          </a:xfrm>
        </p:spPr>
        <p:txBody>
          <a:bodyPr/>
          <a:lstStyle/>
          <a:p>
            <a:pPr marL="0" indent="0">
              <a:buNone/>
            </a:pPr>
            <a:r>
              <a:rPr lang="sk-SK" b="1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Candara" panose="020E0502030303020204" pitchFamily="34" charset="0"/>
              </a:rPr>
              <a:t>Študijné odbory:</a:t>
            </a:r>
          </a:p>
          <a:p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2413 K</a:t>
            </a:r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     </a:t>
            </a:r>
            <a:r>
              <a:rPr lang="sk-SK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Mechanik strojov a zariadení</a:t>
            </a:r>
          </a:p>
          <a:p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2697 K</a:t>
            </a:r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     </a:t>
            </a:r>
            <a:r>
              <a:rPr lang="sk-SK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Mechanik  elektrotechnik</a:t>
            </a:r>
          </a:p>
          <a:p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3759 K     </a:t>
            </a:r>
            <a:r>
              <a:rPr lang="sk-SK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Komerčný pracovník v doprave</a:t>
            </a:r>
          </a:p>
          <a:p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3758 K</a:t>
            </a:r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     </a:t>
            </a:r>
            <a:r>
              <a:rPr lang="sk-SK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Operátor prevádzky a ekonomiky dopravy</a:t>
            </a:r>
          </a:p>
          <a:p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6405 K     </a:t>
            </a:r>
            <a:r>
              <a:rPr lang="sk-SK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Pracovník marketingu  </a:t>
            </a: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6" name="Obdĺžnik: zaoblené horné rohy 5">
            <a:extLst>
              <a:ext uri="{FF2B5EF4-FFF2-40B4-BE49-F238E27FC236}">
                <a16:creationId xmlns:a16="http://schemas.microsoft.com/office/drawing/2014/main" id="{FE329DBB-CE67-48B7-A1C8-B402FFEB74F8}"/>
              </a:ext>
            </a:extLst>
          </p:cNvPr>
          <p:cNvSpPr/>
          <p:nvPr/>
        </p:nvSpPr>
        <p:spPr>
          <a:xfrm>
            <a:off x="-101600" y="-86915"/>
            <a:ext cx="12395200" cy="201057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innerShdw blurRad="63500" dist="50800" dir="5400000">
              <a:schemeClr val="accent2">
                <a:lumMod val="75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1EDDF97-1C1A-4681-9226-99FB3CF67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0"/>
            <a:ext cx="11963400" cy="1727200"/>
          </a:xfrm>
        </p:spPr>
        <p:txBody>
          <a:bodyPr>
            <a:normAutofit/>
          </a:bodyPr>
          <a:lstStyle/>
          <a:p>
            <a:pPr algn="just"/>
            <a:r>
              <a:rPr lang="sk-SK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STREDNÁ ODBORNÁ ŠKOLA ŽELEZNIČNÁ </a:t>
            </a:r>
            <a:r>
              <a:rPr lang="sk-SK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v Košiciach spolupracuje                         s potencionálnymi zamestnávateľmi v regióne pri realizácii praktického vyučovania formou duálneho vzdelávania žiakov s aktívnou účasťou spolupracujúcich spoločností.</a:t>
            </a:r>
          </a:p>
        </p:txBody>
      </p:sp>
      <p:sp>
        <p:nvSpPr>
          <p:cNvPr id="7" name="Zástupný objekt pre obsah 2">
            <a:extLst>
              <a:ext uri="{FF2B5EF4-FFF2-40B4-BE49-F238E27FC236}">
                <a16:creationId xmlns:a16="http://schemas.microsoft.com/office/drawing/2014/main" id="{34A9C283-CA35-482B-8DE8-FF3BD4D8740C}"/>
              </a:ext>
            </a:extLst>
          </p:cNvPr>
          <p:cNvSpPr txBox="1">
            <a:spLocks/>
          </p:cNvSpPr>
          <p:nvPr/>
        </p:nvSpPr>
        <p:spPr>
          <a:xfrm>
            <a:off x="6823075" y="2359025"/>
            <a:ext cx="38893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k-SK" b="1" dirty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latin typeface="Candara" panose="020E0502030303020204" pitchFamily="34" charset="0"/>
              </a:rPr>
              <a:t>Učebné odbory:</a:t>
            </a:r>
          </a:p>
          <a:p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2464 H</a:t>
            </a:r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          </a:t>
            </a:r>
            <a:r>
              <a:rPr lang="sk-SK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S</a:t>
            </a:r>
            <a:r>
              <a:rPr lang="sk-SK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trojný mechanik </a:t>
            </a:r>
          </a:p>
          <a:p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2683 H</a:t>
            </a:r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  </a:t>
            </a:r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   </a:t>
            </a:r>
            <a:r>
              <a:rPr lang="sk-SK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E</a:t>
            </a:r>
            <a:r>
              <a:rPr lang="sk-SK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lektrotechnik</a:t>
            </a:r>
          </a:p>
          <a:p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3762 H          </a:t>
            </a:r>
            <a:r>
              <a:rPr lang="sk-SK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Železničiar </a:t>
            </a:r>
            <a:endParaRPr lang="sk-SK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k-SK" dirty="0"/>
          </a:p>
        </p:txBody>
      </p:sp>
      <p:sp>
        <p:nvSpPr>
          <p:cNvPr id="8" name="Obdĺžnik: zaoblené horné rohy 7">
            <a:extLst>
              <a:ext uri="{FF2B5EF4-FFF2-40B4-BE49-F238E27FC236}">
                <a16:creationId xmlns:a16="http://schemas.microsoft.com/office/drawing/2014/main" id="{41923F04-1226-41D6-AD55-D54A123FBA94}"/>
              </a:ext>
            </a:extLst>
          </p:cNvPr>
          <p:cNvSpPr/>
          <p:nvPr/>
        </p:nvSpPr>
        <p:spPr>
          <a:xfrm rot="10800000">
            <a:off x="-241301" y="5486400"/>
            <a:ext cx="12534901" cy="158750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5"/>
          </a:solidFill>
          <a:ln>
            <a:noFill/>
          </a:ln>
          <a:effectLst>
            <a:innerShdw blurRad="63500" dist="50800" dir="5400000">
              <a:schemeClr val="accent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k-SK"/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15013983-03E5-46DE-99F3-BCF5A0C17188}"/>
              </a:ext>
            </a:extLst>
          </p:cNvPr>
          <p:cNvSpPr/>
          <p:nvPr/>
        </p:nvSpPr>
        <p:spPr>
          <a:xfrm>
            <a:off x="2606674" y="6191714"/>
            <a:ext cx="683894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algn="ctr">
              <a:lnSpc>
                <a:spcPct val="150000"/>
              </a:lnSpc>
              <a:spcAft>
                <a:spcPts val="800"/>
              </a:spcAft>
            </a:pPr>
            <a:r>
              <a:rPr lang="sk-SK" sz="2800" dirty="0">
                <a:ln w="0" cap="flat" cmpd="sng" algn="ctr">
                  <a:solidFill>
                    <a:schemeClr val="bg1"/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outerShdw blurRad="25400" dist="88900" dir="2700000" algn="tl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...ZELENÁ PRE TVOJU BUDÚCNOSŤ...</a:t>
            </a:r>
            <a:endParaRPr lang="sk-SK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Obrázok 9" descr="Semafor Zelená Jít Šedé - Vektorová grafika zdarma na Pixabay">
            <a:extLst>
              <a:ext uri="{FF2B5EF4-FFF2-40B4-BE49-F238E27FC236}">
                <a16:creationId xmlns:a16="http://schemas.microsoft.com/office/drawing/2014/main" id="{3E1A2311-7647-426E-976D-89687FEF281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69" y="5685765"/>
            <a:ext cx="808355" cy="102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ok 10" descr="Semafor Zelená Jít Šedé - Vektorová grafika zdarma na Pixabay">
            <a:extLst>
              <a:ext uri="{FF2B5EF4-FFF2-40B4-BE49-F238E27FC236}">
                <a16:creationId xmlns:a16="http://schemas.microsoft.com/office/drawing/2014/main" id="{66826F45-97ED-4D0E-83B8-381B8C25C21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77" y="5685765"/>
            <a:ext cx="808355" cy="102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9FD2E05A-C314-4F72-8DE6-9FCB921A20A5}"/>
              </a:ext>
            </a:extLst>
          </p:cNvPr>
          <p:cNvPicPr/>
          <p:nvPr/>
        </p:nvPicPr>
        <p:blipFill>
          <a:blip r:embed="rId3" cstate="print"/>
          <a:srcRect l="30073" t="35945" r="29525" b="14228"/>
          <a:stretch>
            <a:fillRect/>
          </a:stretch>
        </p:blipFill>
        <p:spPr bwMode="auto">
          <a:xfrm>
            <a:off x="5016501" y="4495809"/>
            <a:ext cx="1806574" cy="1758950"/>
          </a:xfrm>
          <a:prstGeom prst="ellipse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schemeClr val="tx1">
                <a:lumMod val="75000"/>
                <a:lumOff val="25000"/>
                <a:alpha val="1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3822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: zaoblené horné rohy 4">
            <a:extLst>
              <a:ext uri="{FF2B5EF4-FFF2-40B4-BE49-F238E27FC236}">
                <a16:creationId xmlns:a16="http://schemas.microsoft.com/office/drawing/2014/main" id="{EE813F40-E935-4747-B5BC-27BE6BF23F4A}"/>
              </a:ext>
            </a:extLst>
          </p:cNvPr>
          <p:cNvSpPr/>
          <p:nvPr/>
        </p:nvSpPr>
        <p:spPr>
          <a:xfrm rot="10800000">
            <a:off x="-1" y="-2"/>
            <a:ext cx="12192001" cy="1221187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  <a:effectLst>
            <a:innerShdw blurRad="63500" dist="50800" dir="16200000">
              <a:schemeClr val="tx1">
                <a:lumMod val="75000"/>
                <a:lumOff val="25000"/>
                <a:alpha val="32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k-SK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A6173B2-385E-4FF8-A239-74ADDEF88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49" y="111125"/>
            <a:ext cx="10515600" cy="1325563"/>
          </a:xfrm>
        </p:spPr>
        <p:txBody>
          <a:bodyPr/>
          <a:lstStyle/>
          <a:p>
            <a:pPr algn="ctr"/>
            <a:r>
              <a:rPr lang="sk-SK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PARTNERI</a:t>
            </a:r>
          </a:p>
        </p:txBody>
      </p:sp>
      <p:pic>
        <p:nvPicPr>
          <p:cNvPr id="6" name="Picture 2" descr="https://www.rmusentrymedia.com/wp-content/uploads/2013/09/us-steel-logo.jpg">
            <a:extLst>
              <a:ext uri="{FF2B5EF4-FFF2-40B4-BE49-F238E27FC236}">
                <a16:creationId xmlns:a16="http://schemas.microsoft.com/office/drawing/2014/main" id="{40121CEE-DD18-4A42-BEAD-792C1ADBE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5813" y="1554460"/>
            <a:ext cx="1939179" cy="1874540"/>
          </a:xfrm>
          <a:prstGeom prst="rect">
            <a:avLst/>
          </a:prstGeom>
          <a:noFill/>
        </p:spPr>
      </p:pic>
      <p:pic>
        <p:nvPicPr>
          <p:cNvPr id="7" name="Picture 6" descr="http://www.intermodal-map.com/images/Kuenz_RGBLogoOnline.gif">
            <a:extLst>
              <a:ext uri="{FF2B5EF4-FFF2-40B4-BE49-F238E27FC236}">
                <a16:creationId xmlns:a16="http://schemas.microsoft.com/office/drawing/2014/main" id="{69F2DA85-E1C1-439B-AA36-CF71EAA08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7668" y="2051786"/>
            <a:ext cx="2792760" cy="1083591"/>
          </a:xfrm>
          <a:prstGeom prst="rect">
            <a:avLst/>
          </a:prstGeom>
          <a:noFill/>
        </p:spPr>
      </p:pic>
      <p:pic>
        <p:nvPicPr>
          <p:cNvPr id="8" name="Picture 8" descr="http://firmy.transparency.sk/image.php?id=42">
            <a:extLst>
              <a:ext uri="{FF2B5EF4-FFF2-40B4-BE49-F238E27FC236}">
                <a16:creationId xmlns:a16="http://schemas.microsoft.com/office/drawing/2014/main" id="{D61B7653-D43D-4A5A-B825-33A2A64F3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82656" y="2015167"/>
            <a:ext cx="1656184" cy="1089459"/>
          </a:xfrm>
          <a:prstGeom prst="rect">
            <a:avLst/>
          </a:prstGeom>
          <a:noFill/>
        </p:spPr>
      </p:pic>
      <p:pic>
        <p:nvPicPr>
          <p:cNvPr id="9" name="Picture 10" descr="http://detepe.sk/wp-content/uploads/2014/02/zsr.jpg">
            <a:extLst>
              <a:ext uri="{FF2B5EF4-FFF2-40B4-BE49-F238E27FC236}">
                <a16:creationId xmlns:a16="http://schemas.microsoft.com/office/drawing/2014/main" id="{9B73FE47-056A-4DA2-A124-3BFD68CB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15065" y="1871131"/>
            <a:ext cx="1656184" cy="1208041"/>
          </a:xfrm>
          <a:prstGeom prst="rect">
            <a:avLst/>
          </a:prstGeom>
          <a:noFill/>
        </p:spPr>
      </p:pic>
      <p:pic>
        <p:nvPicPr>
          <p:cNvPr id="10" name="Picture 16" descr="http://www.tlaciarenkosice.sk/images/lavacom+s.r.jpg">
            <a:extLst>
              <a:ext uri="{FF2B5EF4-FFF2-40B4-BE49-F238E27FC236}">
                <a16:creationId xmlns:a16="http://schemas.microsoft.com/office/drawing/2014/main" id="{8FE78367-9FCA-4BC2-BC6D-15E7A417D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806" y="3961735"/>
            <a:ext cx="2524127" cy="1083591"/>
          </a:xfrm>
          <a:prstGeom prst="rect">
            <a:avLst/>
          </a:prstGeom>
          <a:noFill/>
        </p:spPr>
      </p:pic>
      <p:pic>
        <p:nvPicPr>
          <p:cNvPr id="11" name="Picture 12" descr="http://www2.teraz.sk/usercontent/photos/7/5/d/4-75d924a25a6bdce2c35f6b8768776887c952c3a8.jpg">
            <a:extLst>
              <a:ext uri="{FF2B5EF4-FFF2-40B4-BE49-F238E27FC236}">
                <a16:creationId xmlns:a16="http://schemas.microsoft.com/office/drawing/2014/main" id="{D5D8B4F9-B5CF-4742-862C-825C02D42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08577" y="3448722"/>
            <a:ext cx="2460526" cy="1212133"/>
          </a:xfrm>
          <a:prstGeom prst="rect">
            <a:avLst/>
          </a:prstGeom>
          <a:noFill/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75C7A7EC-4100-47D9-BE36-2B9518944788}"/>
              </a:ext>
            </a:extLst>
          </p:cNvPr>
          <p:cNvPicPr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169" t="8545" r="73755" b="76905"/>
          <a:stretch>
            <a:fillRect/>
          </a:stretch>
        </p:blipFill>
        <p:spPr bwMode="auto">
          <a:xfrm>
            <a:off x="3145962" y="5145219"/>
            <a:ext cx="1639312" cy="114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http://www.schelling.at/fileadmin/startseite_logo_schelling_05.png">
            <a:extLst>
              <a:ext uri="{FF2B5EF4-FFF2-40B4-BE49-F238E27FC236}">
                <a16:creationId xmlns:a16="http://schemas.microsoft.com/office/drawing/2014/main" id="{AAEB49CB-2F73-4445-B7D0-5608455D5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69928" y="3262616"/>
            <a:ext cx="3170654" cy="1398239"/>
          </a:xfrm>
          <a:prstGeom prst="rect">
            <a:avLst/>
          </a:prstGeom>
          <a:noFill/>
        </p:spPr>
      </p:pic>
      <p:pic>
        <p:nvPicPr>
          <p:cNvPr id="14" name="Picture 22" descr="http://gloria-hotel.com/wp-content/uploads/2014/12/logofinal.png">
            <a:extLst>
              <a:ext uri="{FF2B5EF4-FFF2-40B4-BE49-F238E27FC236}">
                <a16:creationId xmlns:a16="http://schemas.microsoft.com/office/drawing/2014/main" id="{33971A46-486B-4021-ADA4-5465B4B18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238840" y="5183441"/>
            <a:ext cx="2134265" cy="714438"/>
          </a:xfrm>
          <a:prstGeom prst="rect">
            <a:avLst/>
          </a:prstGeom>
          <a:noFill/>
        </p:spPr>
      </p:pic>
      <p:pic>
        <p:nvPicPr>
          <p:cNvPr id="15" name="Picture 18" descr="http://www.result.sk/rp/reklamne-predmety.jpg">
            <a:extLst>
              <a:ext uri="{FF2B5EF4-FFF2-40B4-BE49-F238E27FC236}">
                <a16:creationId xmlns:a16="http://schemas.microsoft.com/office/drawing/2014/main" id="{0A65BD08-DE4A-47BF-A506-45FDC2A09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48524" y="5362170"/>
            <a:ext cx="2134265" cy="1071419"/>
          </a:xfrm>
          <a:prstGeom prst="rect">
            <a:avLst/>
          </a:prstGeom>
          <a:noFill/>
        </p:spPr>
      </p:pic>
      <p:pic>
        <p:nvPicPr>
          <p:cNvPr id="16" name="Picture 24" descr="http://www.promenu.sk/media/restaurants/789/logo7.jpg">
            <a:extLst>
              <a:ext uri="{FF2B5EF4-FFF2-40B4-BE49-F238E27FC236}">
                <a16:creationId xmlns:a16="http://schemas.microsoft.com/office/drawing/2014/main" id="{B68FB696-1811-48F3-8B6D-AEF94B033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667" t="19463" r="16667" b="30439"/>
          <a:stretch>
            <a:fillRect/>
          </a:stretch>
        </p:blipFill>
        <p:spPr bwMode="auto">
          <a:xfrm>
            <a:off x="357157" y="5303540"/>
            <a:ext cx="1748825" cy="9290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3898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: zaoblené horné rohy 3">
            <a:extLst>
              <a:ext uri="{FF2B5EF4-FFF2-40B4-BE49-F238E27FC236}">
                <a16:creationId xmlns:a16="http://schemas.microsoft.com/office/drawing/2014/main" id="{027DD7D8-67F1-4360-B1B0-FE66D57C37E9}"/>
              </a:ext>
            </a:extLst>
          </p:cNvPr>
          <p:cNvSpPr/>
          <p:nvPr/>
        </p:nvSpPr>
        <p:spPr>
          <a:xfrm>
            <a:off x="-101601" y="2634453"/>
            <a:ext cx="12357102" cy="122118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innerShdw blurRad="63500" dist="50800" dir="5400000">
              <a:schemeClr val="tx1">
                <a:lumMod val="85000"/>
                <a:lumOff val="15000"/>
                <a:alpha val="37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k-SK">
              <a:effectLst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3B3DD54-90D4-4862-A534-DDCDC6473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146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k-SK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ndara" panose="020E0502030303020204" pitchFamily="34" charset="0"/>
              </a:rPr>
              <a:t>Študijné odbory </a:t>
            </a:r>
          </a:p>
        </p:txBody>
      </p:sp>
      <p:sp>
        <p:nvSpPr>
          <p:cNvPr id="5" name="Obdĺžnik: zaoblené horné rohy 4">
            <a:extLst>
              <a:ext uri="{FF2B5EF4-FFF2-40B4-BE49-F238E27FC236}">
                <a16:creationId xmlns:a16="http://schemas.microsoft.com/office/drawing/2014/main" id="{304CD9C0-D206-4646-B436-B6325712700F}"/>
              </a:ext>
            </a:extLst>
          </p:cNvPr>
          <p:cNvSpPr/>
          <p:nvPr/>
        </p:nvSpPr>
        <p:spPr>
          <a:xfrm rot="10800000">
            <a:off x="-101602" y="3823888"/>
            <a:ext cx="12357101" cy="1221187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  <a:effectLst>
            <a:innerShdw blurRad="63500" dist="50800" dir="16200000">
              <a:schemeClr val="tx1">
                <a:lumMod val="75000"/>
                <a:lumOff val="25000"/>
                <a:alpha val="32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4FD17C8-3BE8-4B21-AF51-82A4700A5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599" y="4140203"/>
            <a:ext cx="11087100" cy="558798"/>
          </a:xfrm>
        </p:spPr>
        <p:txBody>
          <a:bodyPr/>
          <a:lstStyle/>
          <a:p>
            <a:pPr marL="0" indent="0">
              <a:buNone/>
            </a:pPr>
            <a:r>
              <a:rPr lang="sk-SK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Dĺžka štúdia</a:t>
            </a:r>
            <a:r>
              <a:rPr lang="sk-SK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sk-SK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roky, absolvent získa maturitné vysvedčenie aj výučný list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DDA2B36A-617A-4C15-9CCF-CAB4A87E13F8}"/>
              </a:ext>
            </a:extLst>
          </p:cNvPr>
          <p:cNvPicPr/>
          <p:nvPr/>
        </p:nvPicPr>
        <p:blipFill>
          <a:blip r:embed="rId2" cstate="print"/>
          <a:srcRect l="30073" t="35945" r="29525" b="14228"/>
          <a:stretch>
            <a:fillRect/>
          </a:stretch>
        </p:blipFill>
        <p:spPr bwMode="auto">
          <a:xfrm>
            <a:off x="4991100" y="304800"/>
            <a:ext cx="2141537" cy="2109772"/>
          </a:xfrm>
          <a:prstGeom prst="ellipse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schemeClr val="tx1">
                <a:lumMod val="75000"/>
                <a:lumOff val="25000"/>
                <a:alpha val="1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042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C72061-B5C2-4060-8424-98B334514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71B7299-D2D4-4CC2-8CCF-E16D6A20B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 descr="http://polpoint.com/lib/caad3l/A1-ighhpy3f.jpg">
            <a:extLst>
              <a:ext uri="{FF2B5EF4-FFF2-40B4-BE49-F238E27FC236}">
                <a16:creationId xmlns:a16="http://schemas.microsoft.com/office/drawing/2014/main" id="{8A28CD10-8899-48BE-9B4E-68EF7BDEE1D0}"/>
              </a:ext>
            </a:extLst>
          </p:cNvPr>
          <p:cNvPicPr/>
          <p:nvPr/>
        </p:nvPicPr>
        <p:blipFill>
          <a:blip r:embed="rId2" cstate="print"/>
          <a:srcRect r="1015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B0E1A72E-36AF-4F79-8582-A0FEA77020D5}"/>
              </a:ext>
            </a:extLst>
          </p:cNvPr>
          <p:cNvSpPr txBox="1"/>
          <p:nvPr/>
        </p:nvSpPr>
        <p:spPr>
          <a:xfrm>
            <a:off x="161896" y="1825625"/>
            <a:ext cx="5159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STROJÁRSTVO</a:t>
            </a:r>
          </a:p>
        </p:txBody>
      </p:sp>
    </p:spTree>
    <p:extLst>
      <p:ext uri="{BB962C8B-B14F-4D97-AF65-F5344CB8AC3E}">
        <p14:creationId xmlns:p14="http://schemas.microsoft.com/office/powerpoint/2010/main" val="3491042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: zaoblené horné rohy 3">
            <a:extLst>
              <a:ext uri="{FF2B5EF4-FFF2-40B4-BE49-F238E27FC236}">
                <a16:creationId xmlns:a16="http://schemas.microsoft.com/office/drawing/2014/main" id="{6A4C7AC4-50EC-4BF9-AFEB-82C0BE22E1CE}"/>
              </a:ext>
            </a:extLst>
          </p:cNvPr>
          <p:cNvSpPr/>
          <p:nvPr/>
        </p:nvSpPr>
        <p:spPr>
          <a:xfrm>
            <a:off x="-1" y="-1"/>
            <a:ext cx="12192001" cy="1327533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innerShdw blurRad="63500" dist="50800" dir="5400000">
              <a:schemeClr val="tx1">
                <a:lumMod val="75000"/>
                <a:lumOff val="25000"/>
                <a:alpha val="19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k-SK">
              <a:effectLst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CF4217CE-5CB1-4A10-8843-5C4FA2B98736}"/>
              </a:ext>
            </a:extLst>
          </p:cNvPr>
          <p:cNvSpPr/>
          <p:nvPr/>
        </p:nvSpPr>
        <p:spPr>
          <a:xfrm>
            <a:off x="2660650" y="450370"/>
            <a:ext cx="6870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2413</a:t>
            </a:r>
            <a:r>
              <a:rPr lang="sk-SK" sz="3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   </a:t>
            </a:r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Mechanik strojov a zariadení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5D111F95-166E-45E0-8FAE-FE67BA235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0" y="1625798"/>
            <a:ext cx="70231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Výroba a montáž strojových súčiastok;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Oprava strojárskych výrobkov a odstraňovanie porúch na strojoch a zariadeniach;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Duálne vzdelávanie v spolupráci </a:t>
            </a:r>
            <a:r>
              <a:rPr lang="sk-SK" sz="2400" b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U.S.Steel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 Košice,                   IMA </a:t>
            </a:r>
            <a:r>
              <a:rPr lang="sk-SK" sz="2400" b="1" dirty="0" err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Schelling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,  COLAR , KUENZ – SK;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Motivačné štipendium zamestnávateľských firiem;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Zváračský preukaz;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Naučíš sa zvárať v ochrannej atmosfére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    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CO2 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→ MIG/MAG;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Získaš základné zváračské oprávnenie: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    ZK 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111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,   ZK 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136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,   ZK </a:t>
            </a: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141.</a:t>
            </a:r>
          </a:p>
        </p:txBody>
      </p:sp>
      <p:pic>
        <p:nvPicPr>
          <p:cNvPr id="8" name="Obrázok 7" descr="F:\Foto nove nemet 102017\Canon\IMG_9646.JPG">
            <a:extLst>
              <a:ext uri="{FF2B5EF4-FFF2-40B4-BE49-F238E27FC236}">
                <a16:creationId xmlns:a16="http://schemas.microsoft.com/office/drawing/2014/main" id="{C2C5959C-BC24-4D2F-AEC7-B775A9B013CD}"/>
              </a:ext>
            </a:extLst>
          </p:cNvPr>
          <p:cNvPicPr/>
          <p:nvPr/>
        </p:nvPicPr>
        <p:blipFill rotWithShape="1">
          <a:blip r:embed="rId2" cstate="print"/>
          <a:srcRect l="35583" t="9739" r="28757"/>
          <a:stretch/>
        </p:blipFill>
        <p:spPr bwMode="auto">
          <a:xfrm>
            <a:off x="812800" y="1379294"/>
            <a:ext cx="3340100" cy="5394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7697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8D9A26-E4CD-4F2B-9FCC-BC5A2E7EA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38110D7-D867-4F81-82FF-C0D2BF0ED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 descr="http://www.tapeciarnia.pl/tapety/normalne/227692_hardware_technologia_elektronika_niebieskie.jpg">
            <a:extLst>
              <a:ext uri="{FF2B5EF4-FFF2-40B4-BE49-F238E27FC236}">
                <a16:creationId xmlns:a16="http://schemas.microsoft.com/office/drawing/2014/main" id="{09126CBA-9C3F-46CE-B92C-31FCDCA937D2}"/>
              </a:ext>
            </a:extLst>
          </p:cNvPr>
          <p:cNvPicPr/>
          <p:nvPr/>
        </p:nvPicPr>
        <p:blipFill>
          <a:blip r:embed="rId2" cstate="print"/>
          <a:srcRect l="13787" t="3490" b="453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1A2BCF85-D273-4B8C-9CE4-AC1575576ABC}"/>
              </a:ext>
            </a:extLst>
          </p:cNvPr>
          <p:cNvSpPr txBox="1"/>
          <p:nvPr/>
        </p:nvSpPr>
        <p:spPr>
          <a:xfrm>
            <a:off x="298252" y="488136"/>
            <a:ext cx="885828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b="1" dirty="0">
                <a:solidFill>
                  <a:schemeClr val="bg1"/>
                </a:solidFill>
                <a:latin typeface="Candara" panose="020E0502030303020204" pitchFamily="34" charset="0"/>
              </a:rPr>
              <a:t>ELEKTROTECHNIKA</a:t>
            </a:r>
            <a:r>
              <a:rPr lang="sk-SK" sz="5400" dirty="0">
                <a:solidFill>
                  <a:schemeClr val="bg1"/>
                </a:solidFill>
                <a:latin typeface="Candara" panose="020E0502030303020204" pitchFamily="34" charset="0"/>
              </a:rPr>
              <a:t>     </a:t>
            </a:r>
            <a:r>
              <a:rPr lang="sk-SK" sz="3200" dirty="0">
                <a:solidFill>
                  <a:schemeClr val="bg1"/>
                </a:solidFill>
                <a:latin typeface="Candara" panose="020E0502030303020204" pitchFamily="34" charset="0"/>
              </a:rPr>
              <a:t>oznamovacia a zabezpečovacia technika</a:t>
            </a:r>
          </a:p>
          <a:p>
            <a:endParaRPr lang="sk-SK" sz="3200" dirty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6" name="Obrázok 5" descr="http://files.doplnky-pro-modelovou-zeleznici.webnode.cz/200000124-362fa3822f/Logo%201.png">
            <a:extLst>
              <a:ext uri="{FF2B5EF4-FFF2-40B4-BE49-F238E27FC236}">
                <a16:creationId xmlns:a16="http://schemas.microsoft.com/office/drawing/2014/main" id="{F4E85FB9-34C2-4393-8790-C34302E33E84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42902" b="12618"/>
          <a:stretch>
            <a:fillRect/>
          </a:stretch>
        </p:blipFill>
        <p:spPr bwMode="auto">
          <a:xfrm flipH="1">
            <a:off x="691828" y="2463820"/>
            <a:ext cx="2736304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5076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: zaoblené horné rohy 3">
            <a:extLst>
              <a:ext uri="{FF2B5EF4-FFF2-40B4-BE49-F238E27FC236}">
                <a16:creationId xmlns:a16="http://schemas.microsoft.com/office/drawing/2014/main" id="{4559A969-6703-480D-BCFD-37B2FF1BDDBB}"/>
              </a:ext>
            </a:extLst>
          </p:cNvPr>
          <p:cNvSpPr/>
          <p:nvPr/>
        </p:nvSpPr>
        <p:spPr>
          <a:xfrm>
            <a:off x="-1" y="0"/>
            <a:ext cx="12192001" cy="1327533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innerShdw blurRad="63500" dist="50800" dir="5400000">
              <a:schemeClr val="tx1">
                <a:lumMod val="75000"/>
                <a:lumOff val="25000"/>
                <a:alpha val="19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2697</a:t>
            </a:r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 K   </a:t>
            </a:r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Mechanik  elektrotechnik</a:t>
            </a:r>
          </a:p>
          <a:p>
            <a:pPr algn="ctr"/>
            <a:r>
              <a:rPr lang="sk-SK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                     oznamovacia a zabezpečovacia technika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D93CC278-5589-4288-982C-90008EA7F6C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30700" y="1818520"/>
            <a:ext cx="7708900" cy="521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Výroba, montáž, údržba a opravy všetkých druhov zabezpečovacích a telekomunikačných zariadení na železnici;</a:t>
            </a:r>
          </a:p>
          <a:p>
            <a:pPr algn="just">
              <a:spcAft>
                <a:spcPts val="1200"/>
              </a:spcAft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Výstavba a udržovanie nadzemných a káblových vedení a vnútorných slaboprúdových rozvodov, montáž, údržba;</a:t>
            </a:r>
          </a:p>
          <a:p>
            <a:pPr algn="just">
              <a:spcAft>
                <a:spcPts val="1200"/>
              </a:spcAft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Opravy, nastavovanie a oživovanie zariadení telekomunikačnej a zabezpečovacej techniky;</a:t>
            </a:r>
          </a:p>
          <a:p>
            <a:pPr algn="just">
              <a:spcAft>
                <a:spcPts val="1200"/>
              </a:spcAft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Duálne vzdelávanie v spolupráci U.S. Steel Košice, ŽSR;</a:t>
            </a:r>
          </a:p>
          <a:p>
            <a:pPr algn="just">
              <a:spcAft>
                <a:spcPts val="1200"/>
              </a:spcAft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Motivačné štipendium zamestnávateľských firiem. </a:t>
            </a:r>
          </a:p>
          <a:p>
            <a:pPr algn="just"/>
            <a:endParaRPr lang="sk-SK" dirty="0"/>
          </a:p>
        </p:txBody>
      </p:sp>
      <p:pic>
        <p:nvPicPr>
          <p:cNvPr id="6" name="Obrázok 5" descr="F:\Foto nove nemet 102017\Canon\IMG_9548.JPG">
            <a:extLst>
              <a:ext uri="{FF2B5EF4-FFF2-40B4-BE49-F238E27FC236}">
                <a16:creationId xmlns:a16="http://schemas.microsoft.com/office/drawing/2014/main" id="{719D13C7-F6A2-4053-9F35-C031950A3482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0015" t="5193" r="32757"/>
          <a:stretch/>
        </p:blipFill>
        <p:spPr bwMode="auto">
          <a:xfrm>
            <a:off x="787400" y="1428860"/>
            <a:ext cx="3340100" cy="5339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8481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E5D18B-A0BC-4A8F-A4A0-1A00199E8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1A4E249-BC41-4078-924A-9291A9966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 descr="http://www.revize-hc.cz/userFiles/revizni-zprava-elektro.jpg">
            <a:extLst>
              <a:ext uri="{FF2B5EF4-FFF2-40B4-BE49-F238E27FC236}">
                <a16:creationId xmlns:a16="http://schemas.microsoft.com/office/drawing/2014/main" id="{79361ABB-2D76-4E58-8C95-4B1913101BB9}"/>
              </a:ext>
            </a:extLst>
          </p:cNvPr>
          <p:cNvPicPr/>
          <p:nvPr/>
        </p:nvPicPr>
        <p:blipFill>
          <a:blip r:embed="rId2" cstate="print"/>
          <a:srcRect l="4178" r="1595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420025F5-B2E9-41B7-B36D-CD40FA994A29}"/>
              </a:ext>
            </a:extLst>
          </p:cNvPr>
          <p:cNvSpPr txBox="1"/>
          <p:nvPr/>
        </p:nvSpPr>
        <p:spPr>
          <a:xfrm>
            <a:off x="166658" y="5326042"/>
            <a:ext cx="878684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ELEKTROTECHNIKA</a:t>
            </a:r>
          </a:p>
          <a:p>
            <a:r>
              <a:rPr lang="sk-SK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silnoprúdová technika</a:t>
            </a:r>
          </a:p>
        </p:txBody>
      </p:sp>
    </p:spTree>
    <p:extLst>
      <p:ext uri="{BB962C8B-B14F-4D97-AF65-F5344CB8AC3E}">
        <p14:creationId xmlns:p14="http://schemas.microsoft.com/office/powerpoint/2010/main" val="439313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: zaoblené horné rohy 3">
            <a:extLst>
              <a:ext uri="{FF2B5EF4-FFF2-40B4-BE49-F238E27FC236}">
                <a16:creationId xmlns:a16="http://schemas.microsoft.com/office/drawing/2014/main" id="{6E9C497D-DBF2-4DA9-A563-9167038438C7}"/>
              </a:ext>
            </a:extLst>
          </p:cNvPr>
          <p:cNvSpPr/>
          <p:nvPr/>
        </p:nvSpPr>
        <p:spPr>
          <a:xfrm>
            <a:off x="-1" y="0"/>
            <a:ext cx="12192001" cy="1327533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innerShdw blurRad="63500" dist="50800" dir="5400000">
              <a:schemeClr val="tx1">
                <a:lumMod val="75000"/>
                <a:lumOff val="25000"/>
                <a:alpha val="19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k-SK">
              <a:effectLst>
                <a:innerShdw blurRad="114300">
                  <a:prstClr val="black"/>
                </a:innerShdw>
              </a:effectLst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6F8C14D-62DB-4270-996C-6D2863C20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65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sk-SK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2697 K</a:t>
            </a:r>
            <a:r>
              <a:rPr lang="sk-SK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Calibri" panose="020F0502020204030204" pitchFamily="34" charset="0"/>
              </a:rPr>
              <a:t>   </a:t>
            </a:r>
            <a:r>
              <a:rPr lang="sk-SK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Mechanik  elektrotechnik</a:t>
            </a:r>
            <a:b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              </a:t>
            </a:r>
            <a:r>
              <a:rPr lang="sk-SK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silnoprúdová technika</a:t>
            </a:r>
            <a:br>
              <a:rPr lang="sk-SK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endParaRPr lang="sk-SK" dirty="0">
              <a:latin typeface="Candara" panose="020E0502030303020204" pitchFamily="34" charset="0"/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4DC0C376-405A-438E-92EC-02606B259786}"/>
              </a:ext>
            </a:extLst>
          </p:cNvPr>
          <p:cNvSpPr txBox="1"/>
          <p:nvPr/>
        </p:nvSpPr>
        <p:spPr>
          <a:xfrm>
            <a:off x="6680200" y="1728617"/>
            <a:ext cx="51308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Navíjanie strojov točivých i netočivých;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Údržba elektrických strojov;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Montáž, nastavenie, opravy, skúšanie silnoprúdových zariadení; 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Domová a bytová elektroinštalácia;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Duálne vyučovanie v spolupráci U.S. Steel Košice, ŽSR;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k-SK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Motivačné štipendium zamestnávateľských firiem.</a:t>
            </a:r>
          </a:p>
          <a:p>
            <a:endParaRPr lang="sk-SK" dirty="0">
              <a:solidFill>
                <a:srgbClr val="0000CC"/>
              </a:solidFill>
            </a:endParaRPr>
          </a:p>
        </p:txBody>
      </p:sp>
      <p:pic>
        <p:nvPicPr>
          <p:cNvPr id="7" name="Obrázok 6" descr="F:\Foto nove nemet 102017\Canon\IMG_9585.JPG">
            <a:extLst>
              <a:ext uri="{FF2B5EF4-FFF2-40B4-BE49-F238E27FC236}">
                <a16:creationId xmlns:a16="http://schemas.microsoft.com/office/drawing/2014/main" id="{A3ADF9F6-B168-4EA8-9197-76F55FB36903}"/>
              </a:ext>
            </a:extLst>
          </p:cNvPr>
          <p:cNvPicPr/>
          <p:nvPr/>
        </p:nvPicPr>
        <p:blipFill rotWithShape="1">
          <a:blip r:embed="rId2" cstate="print"/>
          <a:srcRect l="23793" r="31284"/>
          <a:stretch/>
        </p:blipFill>
        <p:spPr bwMode="auto">
          <a:xfrm>
            <a:off x="3279775" y="1585214"/>
            <a:ext cx="3270250" cy="5013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ok 7" descr="F:\Foto nove nemet 102017\Canon\IMG_9566.JPG">
            <a:extLst>
              <a:ext uri="{FF2B5EF4-FFF2-40B4-BE49-F238E27FC236}">
                <a16:creationId xmlns:a16="http://schemas.microsoft.com/office/drawing/2014/main" id="{BB34BDB2-A5BB-4D56-9704-4F0444879792}"/>
              </a:ext>
            </a:extLst>
          </p:cNvPr>
          <p:cNvPicPr/>
          <p:nvPr/>
        </p:nvPicPr>
        <p:blipFill rotWithShape="1">
          <a:blip r:embed="rId3" cstate="print"/>
          <a:srcRect l="45460" t="-160" r="16435" b="175"/>
          <a:stretch/>
        </p:blipFill>
        <p:spPr bwMode="auto">
          <a:xfrm>
            <a:off x="165100" y="1537732"/>
            <a:ext cx="2984500" cy="5028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4679856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424</Words>
  <Application>Microsoft Office PowerPoint</Application>
  <PresentationFormat>Širokouhlá</PresentationFormat>
  <Paragraphs>97</Paragraphs>
  <Slides>20</Slides>
  <Notes>3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Candara</vt:lpstr>
      <vt:lpstr>Constantia</vt:lpstr>
      <vt:lpstr>Courier New</vt:lpstr>
      <vt:lpstr>Times New Roman</vt:lpstr>
      <vt:lpstr>Verdana</vt:lpstr>
      <vt:lpstr>Motív balíka Office</vt:lpstr>
      <vt:lpstr>Prezentácia programu PowerPoint</vt:lpstr>
      <vt:lpstr>STREDNÁ ODBORNÁ ŠKOLA ŽELEZNIČNÁ v Košiciach spolupracuje                         s potencionálnymi zamestnávateľmi v regióne pri realizácii praktického vyučovania formou duálneho vzdelávania žiakov s aktívnou účasťou spolupracujúcich spoločností.</vt:lpstr>
      <vt:lpstr>Študijné odbory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2697 K   Mechanik  elektrotechnik                silnoprúdová technika </vt:lpstr>
      <vt:lpstr>Prezentácia programu PowerPoint</vt:lpstr>
      <vt:lpstr>3759 K   Komerčný pracovník v doprave </vt:lpstr>
      <vt:lpstr>OPERÁTOR PREVÁDZKY  A EKONOMIKY DOPRAVY</vt:lpstr>
      <vt:lpstr>3758 K   Operátor prevádzky a ekonomiky dopravy </vt:lpstr>
      <vt:lpstr>Prezentácia programu PowerPoint</vt:lpstr>
      <vt:lpstr>6405 K  Pracovník marketingu  - cestovný ruch </vt:lpstr>
      <vt:lpstr>Učebné odbory </vt:lpstr>
      <vt:lpstr>2464 H    Strojný mechanik  </vt:lpstr>
      <vt:lpstr>Prezentácia programu PowerPoint</vt:lpstr>
      <vt:lpstr>3762 H   Železničiar, železničiarka  </vt:lpstr>
      <vt:lpstr>PARTNERI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Učiteľ-Internat4p</dc:creator>
  <cp:lastModifiedBy>Keltošová</cp:lastModifiedBy>
  <cp:revision>34</cp:revision>
  <dcterms:created xsi:type="dcterms:W3CDTF">2021-08-31T07:17:31Z</dcterms:created>
  <dcterms:modified xsi:type="dcterms:W3CDTF">2022-01-28T11:10:25Z</dcterms:modified>
</cp:coreProperties>
</file>