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8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5" r:id="rId25"/>
    <p:sldId id="281" r:id="rId26"/>
    <p:sldId id="286" r:id="rId27"/>
    <p:sldId id="282" r:id="rId28"/>
    <p:sldId id="283" r:id="rId29"/>
    <p:sldId id="284" r:id="rId30"/>
    <p:sldId id="28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CB20-295D-487F-8A56-4EA46DDC56A7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9E8E-19AF-4C81-A276-014B7A31D0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957401"/>
          </a:xfrm>
        </p:spPr>
        <p:txBody>
          <a:bodyPr>
            <a:normAutofit fontScale="90000"/>
          </a:bodyPr>
          <a:lstStyle/>
          <a:p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>POLSKA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3857628"/>
            <a:ext cx="7929618" cy="3143272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chemeClr val="tx1"/>
                </a:solidFill>
              </a:rPr>
              <a:t>d</a:t>
            </a:r>
            <a:r>
              <a:rPr lang="pl-PL" sz="6600" dirty="0" smtClean="0">
                <a:solidFill>
                  <a:schemeClr val="tx1"/>
                </a:solidFill>
              </a:rPr>
              <a:t>roga do </a:t>
            </a:r>
            <a:r>
              <a:rPr lang="pl-PL" sz="6600" dirty="0" smtClean="0">
                <a:solidFill>
                  <a:srgbClr val="FF0000"/>
                </a:solidFill>
              </a:rPr>
              <a:t>niepodległości</a:t>
            </a:r>
          </a:p>
          <a:p>
            <a:pPr algn="r"/>
            <a:r>
              <a:rPr lang="pl-PL" sz="1800" dirty="0" smtClean="0">
                <a:solidFill>
                  <a:schemeClr val="tx1"/>
                </a:solidFill>
              </a:rPr>
              <a:t>Grażyna Pasiak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Pin przypinka MAPA POLSKI FLAGA producent HIT - 20 - 7767136449 - oficjalne  archiwum Alleg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3" name="Picture 3" descr="C:\Users\inter\Desktop\fl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7946" y="0"/>
            <a:ext cx="492605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PAMIĘTAJ!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11 </a:t>
            </a:r>
            <a:r>
              <a:rPr lang="pl-PL" sz="4400" b="1" dirty="0" smtClean="0">
                <a:solidFill>
                  <a:srgbClr val="FF0000"/>
                </a:solidFill>
              </a:rPr>
              <a:t>listopada </a:t>
            </a:r>
            <a:r>
              <a:rPr lang="pl-PL" dirty="0" smtClean="0"/>
              <a:t>o </a:t>
            </a:r>
            <a:r>
              <a:rPr lang="pl-PL" dirty="0" smtClean="0"/>
              <a:t>godzinie </a:t>
            </a:r>
            <a:r>
              <a:rPr lang="pl-PL" sz="4400" b="1" dirty="0" smtClean="0">
                <a:solidFill>
                  <a:srgbClr val="FF0000"/>
                </a:solidFill>
              </a:rPr>
              <a:t>12:00</a:t>
            </a:r>
            <a:r>
              <a:rPr lang="pl-PL" sz="4400" dirty="0" smtClean="0"/>
              <a:t> </a:t>
            </a:r>
            <a:endParaRPr lang="pl-PL" sz="4400" dirty="0" smtClean="0"/>
          </a:p>
          <a:p>
            <a:pPr algn="ctr">
              <a:buNone/>
            </a:pPr>
            <a:r>
              <a:rPr lang="pl-PL" sz="4400" b="1" dirty="0" smtClean="0"/>
              <a:t>wszyscy Polacy</a:t>
            </a:r>
          </a:p>
          <a:p>
            <a:pPr algn="ctr">
              <a:buNone/>
            </a:pPr>
            <a:r>
              <a:rPr lang="pl-PL" sz="4400" dirty="0" smtClean="0"/>
              <a:t>wspólnie śpiewają hymn</a:t>
            </a:r>
            <a:endParaRPr lang="pl-PL" sz="4400" dirty="0"/>
          </a:p>
        </p:txBody>
      </p:sp>
      <p:pic>
        <p:nvPicPr>
          <p:cNvPr id="5" name="Obraz 4" descr="HYMN POLSKI - Ułóż Puzzle Online za darmo na Puzzle Factor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14752"/>
            <a:ext cx="61436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pPr algn="l"/>
            <a:r>
              <a:rPr lang="pl-PL" b="1" i="1" dirty="0" smtClean="0"/>
              <a:t>DO KRAJU </a:t>
            </a:r>
            <a:r>
              <a:rPr lang="pl-PL" b="1" i="1" dirty="0" err="1" smtClean="0"/>
              <a:t>TEGO…TĘSKNO</a:t>
            </a:r>
            <a:r>
              <a:rPr lang="pl-PL" b="1" i="1" dirty="0" smtClean="0"/>
              <a:t> </a:t>
            </a:r>
            <a:r>
              <a:rPr lang="pl-PL" b="1" i="1" dirty="0" smtClean="0"/>
              <a:t>MI PANIE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/>
              <a:t>O </a:t>
            </a:r>
            <a:r>
              <a:rPr lang="pl-PL" sz="2400" b="1" dirty="0" smtClean="0"/>
              <a:t>niepodległej</a:t>
            </a:r>
            <a:r>
              <a:rPr lang="pl-PL" sz="2400" dirty="0" smtClean="0"/>
              <a:t> Polsce marzyli nasi poeci, pisarze i kompozytorzy. </a:t>
            </a:r>
            <a:endParaRPr lang="pl-PL" sz="1100" dirty="0" smtClean="0"/>
          </a:p>
          <a:p>
            <a:pPr>
              <a:buNone/>
            </a:pPr>
            <a:r>
              <a:rPr lang="pl-PL" sz="2400" dirty="0" smtClean="0"/>
              <a:t>Największych polskich poetów nazywamy </a:t>
            </a:r>
            <a:r>
              <a:rPr lang="pl-PL" sz="2400" b="1" dirty="0" smtClean="0">
                <a:solidFill>
                  <a:srgbClr val="FF0000"/>
                </a:solidFill>
              </a:rPr>
              <a:t>wieszczami narodowymi</a:t>
            </a:r>
            <a:r>
              <a:rPr lang="pl-PL" sz="2400" dirty="0" smtClean="0"/>
              <a:t>. </a:t>
            </a:r>
          </a:p>
          <a:p>
            <a:pPr>
              <a:buNone/>
            </a:pPr>
            <a:r>
              <a:rPr lang="pl-PL" sz="2400" dirty="0" smtClean="0"/>
              <a:t> Są </a:t>
            </a:r>
            <a:r>
              <a:rPr lang="pl-PL" sz="2400" dirty="0" smtClean="0"/>
              <a:t>nimi: </a:t>
            </a:r>
            <a:r>
              <a:rPr lang="pl-PL" sz="2400" dirty="0" smtClean="0"/>
              <a:t>                                                      </a:t>
            </a:r>
            <a:r>
              <a:rPr lang="pl-PL" sz="2400" i="1" dirty="0" smtClean="0">
                <a:solidFill>
                  <a:srgbClr val="FF0000"/>
                </a:solidFill>
              </a:rPr>
              <a:t>Adam Mickiewicz</a:t>
            </a:r>
            <a:r>
              <a:rPr lang="pl-PL" sz="2400" dirty="0" smtClean="0"/>
              <a:t> </a:t>
            </a:r>
          </a:p>
          <a:p>
            <a:pPr>
              <a:buNone/>
            </a:pPr>
            <a:r>
              <a:rPr lang="pl-PL" sz="2300" i="1" dirty="0" smtClean="0">
                <a:solidFill>
                  <a:srgbClr val="FF0000"/>
                </a:solidFill>
              </a:rPr>
              <a:t>Juliusz </a:t>
            </a:r>
            <a:r>
              <a:rPr lang="pl-PL" sz="2300" i="1" dirty="0" smtClean="0">
                <a:solidFill>
                  <a:srgbClr val="FF0000"/>
                </a:solidFill>
              </a:rPr>
              <a:t>Słowacki</a:t>
            </a:r>
            <a:r>
              <a:rPr lang="pl-PL" sz="2300" dirty="0" smtClean="0"/>
              <a:t>, </a:t>
            </a:r>
            <a:r>
              <a:rPr lang="pl-PL" sz="2300" i="1" dirty="0" smtClean="0">
                <a:solidFill>
                  <a:srgbClr val="FF0000"/>
                </a:solidFill>
              </a:rPr>
              <a:t>Zygmunt Krasiński</a:t>
            </a:r>
            <a:r>
              <a:rPr lang="pl-PL" sz="2300" dirty="0" smtClean="0"/>
              <a:t>, </a:t>
            </a:r>
            <a:r>
              <a:rPr lang="pl-PL" sz="2300" i="1" dirty="0" smtClean="0">
                <a:solidFill>
                  <a:srgbClr val="FF0000"/>
                </a:solidFill>
              </a:rPr>
              <a:t>Cyprian </a:t>
            </a:r>
            <a:r>
              <a:rPr lang="pl-PL" sz="2300" i="1" dirty="0" smtClean="0">
                <a:solidFill>
                  <a:srgbClr val="FF0000"/>
                </a:solidFill>
              </a:rPr>
              <a:t>Kamil </a:t>
            </a:r>
            <a:r>
              <a:rPr lang="pl-PL" sz="2300" i="1" dirty="0" smtClean="0">
                <a:solidFill>
                  <a:srgbClr val="FF0000"/>
                </a:solidFill>
              </a:rPr>
              <a:t>Norwid</a:t>
            </a:r>
          </a:p>
          <a:p>
            <a:pPr algn="ctr">
              <a:buNone/>
            </a:pPr>
            <a:endParaRPr lang="pl-PL" sz="12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dirty="0" smtClean="0"/>
              <a:t>                              W swoich dziełach mówili o </a:t>
            </a:r>
            <a:r>
              <a:rPr lang="pl-PL" sz="2400" b="1" dirty="0" smtClean="0"/>
              <a:t>Polsce</a:t>
            </a:r>
            <a:r>
              <a:rPr lang="pl-PL" sz="2400" dirty="0" smtClean="0"/>
              <a:t>,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                             pokazywali</a:t>
            </a:r>
            <a:r>
              <a:rPr lang="pl-PL" sz="2400" dirty="0" smtClean="0"/>
              <a:t>, że </a:t>
            </a:r>
            <a:r>
              <a:rPr lang="pl-PL" sz="2400" dirty="0" smtClean="0"/>
              <a:t>choć </a:t>
            </a:r>
            <a:r>
              <a:rPr lang="pl-PL" sz="2400" dirty="0" smtClean="0"/>
              <a:t>nie ma jej na mapie,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/>
              <a:t>                                                     </a:t>
            </a:r>
            <a:r>
              <a:rPr lang="pl-PL" sz="2400" dirty="0" smtClean="0"/>
              <a:t>to </a:t>
            </a:r>
            <a:r>
              <a:rPr lang="pl-PL" sz="2400" dirty="0" smtClean="0"/>
              <a:t>ona </a:t>
            </a:r>
            <a:r>
              <a:rPr lang="pl-PL" sz="2400" b="1" dirty="0" smtClean="0"/>
              <a:t>istnieje</a:t>
            </a:r>
            <a:r>
              <a:rPr lang="pl-PL" sz="2400" dirty="0" smtClean="0"/>
              <a:t>.</a:t>
            </a:r>
          </a:p>
          <a:p>
            <a:pPr>
              <a:buNone/>
            </a:pPr>
            <a:r>
              <a:rPr lang="pl-PL" sz="2400" dirty="0" smtClean="0"/>
              <a:t>  Tęsknotę </a:t>
            </a:r>
            <a:r>
              <a:rPr lang="pl-PL" sz="2400" dirty="0" smtClean="0"/>
              <a:t>za ojczyzną najpiękniej wyraził w wierszu „</a:t>
            </a:r>
            <a:r>
              <a:rPr lang="pl-PL" sz="2400" i="1" dirty="0" smtClean="0"/>
              <a:t>Moja </a:t>
            </a:r>
            <a:r>
              <a:rPr lang="pl-PL" sz="2400" i="1" dirty="0" smtClean="0"/>
              <a:t>Piosenka</a:t>
            </a:r>
            <a:r>
              <a:rPr lang="pl-PL" sz="2400" dirty="0" smtClean="0"/>
              <a:t>”</a:t>
            </a:r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/>
              <a:t>                                                            </a:t>
            </a:r>
            <a:r>
              <a:rPr lang="pl-PL" sz="2400" dirty="0" smtClean="0"/>
              <a:t>Cyprian </a:t>
            </a:r>
            <a:r>
              <a:rPr lang="pl-PL" sz="2400" dirty="0" smtClean="0"/>
              <a:t>Kamil Norwid: </a:t>
            </a:r>
            <a:endParaRPr lang="pl-PL" sz="2400" i="1" dirty="0"/>
          </a:p>
          <a:p>
            <a:pPr algn="ctr">
              <a:buNone/>
            </a:pPr>
            <a:r>
              <a:rPr lang="pl-PL" sz="2400" i="1" dirty="0" smtClean="0"/>
              <a:t>„</a:t>
            </a:r>
            <a:r>
              <a:rPr lang="pl-PL" sz="2000" i="1" dirty="0" smtClean="0"/>
              <a:t>Do kraju tego, gdzie kruszynę chleba</a:t>
            </a:r>
          </a:p>
          <a:p>
            <a:pPr algn="ctr">
              <a:buNone/>
            </a:pPr>
            <a:r>
              <a:rPr lang="pl-PL" sz="2000" i="1" dirty="0" smtClean="0"/>
              <a:t>Podnoszą z ziemi przez uszanowanie</a:t>
            </a:r>
          </a:p>
          <a:p>
            <a:pPr algn="ctr">
              <a:buNone/>
            </a:pPr>
            <a:r>
              <a:rPr lang="pl-PL" sz="2000" i="1" dirty="0" smtClean="0"/>
              <a:t>Dla darów nieba…</a:t>
            </a:r>
          </a:p>
          <a:p>
            <a:pPr algn="ctr">
              <a:buNone/>
            </a:pPr>
            <a:r>
              <a:rPr lang="pl-PL" sz="2000" i="1" dirty="0" smtClean="0"/>
              <a:t>Tęskno mi, Panie…”</a:t>
            </a:r>
            <a:endParaRPr lang="pl-PL" sz="2000" i="1" dirty="0"/>
          </a:p>
        </p:txBody>
      </p:sp>
      <p:pic>
        <p:nvPicPr>
          <p:cNvPr id="5" name="Obraz 4" descr="Mickiewicz Adam Bernard - Encyklopedia PWN - źródło wiarygodnej i rzetelnej  wiedz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3116"/>
            <a:ext cx="158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135 lat temu zmarł w Paryżu Cyprian Kamil Norwid | dzieje.pl - Historia  Pol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786322"/>
            <a:ext cx="1584000" cy="18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Juliusz Słowacki – Wikipedia, wolna encyklopedia"/>
          <p:cNvPicPr/>
          <p:nvPr/>
        </p:nvPicPr>
        <p:blipFill>
          <a:blip r:embed="rId4"/>
          <a:srcRect l="3618" t="5357" r="3947"/>
          <a:stretch>
            <a:fillRect/>
          </a:stretch>
        </p:blipFill>
        <p:spPr bwMode="auto">
          <a:xfrm>
            <a:off x="214282" y="2857497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Zygmunt Krasiński - WP Książki"/>
          <p:cNvPicPr/>
          <p:nvPr/>
        </p:nvPicPr>
        <p:blipFill>
          <a:blip r:embed="rId5"/>
          <a:srcRect l="2941" t="7672" r="2206" b="7143"/>
          <a:stretch>
            <a:fillRect/>
          </a:stretch>
        </p:blipFill>
        <p:spPr bwMode="auto">
          <a:xfrm>
            <a:off x="357158" y="485776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MUZYKA FRYDERYKA CHOPINA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/>
              <a:t>W całej Europie znana była muzyka </a:t>
            </a:r>
            <a:r>
              <a:rPr lang="pl-PL" sz="2800" b="1" i="1" dirty="0" smtClean="0"/>
              <a:t>Fryderyka Chopina</a:t>
            </a:r>
            <a:r>
              <a:rPr lang="pl-PL" sz="2800" dirty="0" smtClean="0"/>
              <a:t>.</a:t>
            </a:r>
          </a:p>
          <a:p>
            <a:pPr algn="ctr">
              <a:buNone/>
            </a:pPr>
            <a:r>
              <a:rPr lang="pl-PL" sz="2800" dirty="0" smtClean="0"/>
              <a:t> Jego walce, mazurki, polonezy wyrażają </a:t>
            </a:r>
            <a:r>
              <a:rPr lang="pl-PL" sz="2800" b="1" dirty="0" smtClean="0">
                <a:solidFill>
                  <a:srgbClr val="FF0000"/>
                </a:solidFill>
              </a:rPr>
              <a:t>tęsknotę</a:t>
            </a:r>
            <a:r>
              <a:rPr lang="pl-PL" sz="2800" dirty="0" smtClean="0"/>
              <a:t> za krajem ojczystym, za </a:t>
            </a:r>
            <a:r>
              <a:rPr lang="pl-PL" sz="2800" b="1" dirty="0" smtClean="0"/>
              <a:t>Polską</a:t>
            </a:r>
            <a:endParaRPr lang="pl-PL" sz="2800" b="1" dirty="0"/>
          </a:p>
        </p:txBody>
      </p:sp>
      <p:pic>
        <p:nvPicPr>
          <p:cNvPr id="34817" name="Picture 1" descr="C:\Users\inter\Desktop\CHO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6215106" cy="372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SPRAWDŹ CZY ZAPAMIĘTAŁEŚ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4911741"/>
          </a:xfrm>
        </p:spPr>
        <p:txBody>
          <a:bodyPr/>
          <a:lstStyle/>
          <a:p>
            <a:r>
              <a:rPr lang="pl-PL" dirty="0" smtClean="0"/>
              <a:t>Wymień </a:t>
            </a:r>
            <a:r>
              <a:rPr lang="pl-PL" b="1" dirty="0" smtClean="0">
                <a:solidFill>
                  <a:srgbClr val="FF0000"/>
                </a:solidFill>
              </a:rPr>
              <a:t>nazwiska</a:t>
            </a:r>
            <a:r>
              <a:rPr lang="pl-PL" dirty="0" smtClean="0"/>
              <a:t> naszych wieszczów narodowych</a:t>
            </a:r>
          </a:p>
          <a:p>
            <a:r>
              <a:rPr lang="pl-PL" dirty="0" smtClean="0"/>
              <a:t>Jak nazywa się znany na całym świecie polski </a:t>
            </a:r>
            <a:r>
              <a:rPr lang="pl-PL" b="1" dirty="0" smtClean="0">
                <a:solidFill>
                  <a:srgbClr val="FF0000"/>
                </a:solidFill>
              </a:rPr>
              <a:t>kompozytor</a:t>
            </a:r>
            <a:r>
              <a:rPr lang="pl-PL" dirty="0" smtClean="0"/>
              <a:t>?</a:t>
            </a:r>
          </a:p>
          <a:p>
            <a:r>
              <a:rPr lang="pl-PL" dirty="0" smtClean="0"/>
              <a:t>Kto napisał polski </a:t>
            </a:r>
            <a:r>
              <a:rPr lang="pl-PL" b="1" dirty="0" smtClean="0">
                <a:solidFill>
                  <a:srgbClr val="FF0000"/>
                </a:solidFill>
              </a:rPr>
              <a:t>hymn</a:t>
            </a:r>
            <a:r>
              <a:rPr lang="pl-PL" dirty="0" smtClean="0"/>
              <a:t>?</a:t>
            </a:r>
          </a:p>
          <a:p>
            <a:r>
              <a:rPr lang="pl-PL" dirty="0" smtClean="0"/>
              <a:t>Czy znasz chociaż jedną zwrotkę i refren </a:t>
            </a:r>
            <a:r>
              <a:rPr lang="pl-PL" b="1" dirty="0" smtClean="0">
                <a:solidFill>
                  <a:srgbClr val="FF0000"/>
                </a:solidFill>
              </a:rPr>
              <a:t>hymnu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33793" name="Picture 1" descr="C:\Users\inter\Desktop\TH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576" y="4587895"/>
            <a:ext cx="2803424" cy="227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pl-PL" sz="4300" b="1" i="1" dirty="0" smtClean="0"/>
              <a:t>DLACZEGO WYBUCHŁY POWSTANIA?</a:t>
            </a:r>
            <a:endParaRPr lang="pl-PL" sz="43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POWSTANIA</a:t>
            </a:r>
            <a:r>
              <a:rPr lang="pl-PL" sz="2400" dirty="0" smtClean="0"/>
              <a:t> – to walki zbrojne Polaków z zaborcami  </a:t>
            </a:r>
          </a:p>
          <a:p>
            <a:pPr algn="ctr">
              <a:buNone/>
            </a:pPr>
            <a:r>
              <a:rPr lang="pl-PL" sz="2400" dirty="0"/>
              <a:t>o</a:t>
            </a:r>
            <a:r>
              <a:rPr lang="pl-PL" sz="2400" b="1" dirty="0" smtClean="0"/>
              <a:t> odzyskanie niepodległości </a:t>
            </a:r>
            <a:r>
              <a:rPr lang="pl-PL" sz="2400" dirty="0" smtClean="0"/>
              <a:t>kraju.</a:t>
            </a:r>
          </a:p>
          <a:p>
            <a:pPr algn="ctr">
              <a:buNone/>
            </a:pPr>
            <a:endParaRPr lang="pl-PL" sz="1200" dirty="0" smtClean="0"/>
          </a:p>
          <a:p>
            <a:pPr>
              <a:buNone/>
            </a:pPr>
            <a:r>
              <a:rPr lang="pl-PL" sz="2400" dirty="0" smtClean="0"/>
              <a:t>Po </a:t>
            </a:r>
            <a:r>
              <a:rPr lang="pl-PL" sz="2400" dirty="0" smtClean="0"/>
              <a:t>drugim rozbiorze Polski </a:t>
            </a:r>
            <a:r>
              <a:rPr lang="pl-PL" sz="2400" i="1" dirty="0" smtClean="0">
                <a:solidFill>
                  <a:srgbClr val="FF0000"/>
                </a:solidFill>
              </a:rPr>
              <a:t>Tadeusz Kościuszko </a:t>
            </a:r>
            <a:endParaRPr lang="pl-PL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dirty="0" smtClean="0"/>
              <a:t>stanął </a:t>
            </a:r>
            <a:r>
              <a:rPr lang="pl-PL" sz="2400" dirty="0" smtClean="0"/>
              <a:t>na </a:t>
            </a:r>
            <a:r>
              <a:rPr lang="pl-PL" sz="2400" dirty="0" smtClean="0"/>
              <a:t>czele powstania </a:t>
            </a:r>
            <a:r>
              <a:rPr lang="pl-PL" sz="2400" dirty="0" smtClean="0"/>
              <a:t>przeciwko zaborcom.</a:t>
            </a:r>
          </a:p>
          <a:p>
            <a:pPr>
              <a:buNone/>
            </a:pPr>
            <a:r>
              <a:rPr lang="pl-PL" sz="2400" dirty="0" smtClean="0"/>
              <a:t>Zwyciężył </a:t>
            </a:r>
            <a:r>
              <a:rPr lang="pl-PL" sz="2400" dirty="0" smtClean="0"/>
              <a:t>Rosjan w bitwie pod Racławicami. </a:t>
            </a:r>
          </a:p>
          <a:p>
            <a:pPr>
              <a:buNone/>
            </a:pPr>
            <a:r>
              <a:rPr lang="pl-PL" sz="2400" dirty="0" smtClean="0"/>
              <a:t>Ostatecznie jednak </a:t>
            </a:r>
            <a:r>
              <a:rPr lang="pl-PL" sz="2400" b="1" dirty="0" smtClean="0">
                <a:solidFill>
                  <a:srgbClr val="FF0000"/>
                </a:solidFill>
              </a:rPr>
              <a:t>powstanie </a:t>
            </a:r>
            <a:r>
              <a:rPr lang="pl-PL" sz="2400" b="1" dirty="0" smtClean="0">
                <a:solidFill>
                  <a:srgbClr val="FF0000"/>
                </a:solidFill>
              </a:rPr>
              <a:t>kościuszkowski</a:t>
            </a:r>
            <a:r>
              <a:rPr lang="pl-PL" sz="2400" dirty="0" smtClean="0">
                <a:solidFill>
                  <a:srgbClr val="FF0000"/>
                </a:solidFill>
              </a:rPr>
              <a:t>e</a:t>
            </a:r>
            <a:r>
              <a:rPr lang="pl-PL" sz="2400" dirty="0" smtClean="0"/>
              <a:t> </a:t>
            </a:r>
            <a:r>
              <a:rPr lang="pl-PL" sz="2400" dirty="0" smtClean="0"/>
              <a:t>poniosło </a:t>
            </a:r>
            <a:r>
              <a:rPr lang="pl-PL" sz="2400" b="1" dirty="0" smtClean="0"/>
              <a:t>klęskę</a:t>
            </a:r>
            <a:r>
              <a:rPr lang="pl-PL" sz="2400" dirty="0" smtClean="0"/>
              <a:t>.</a:t>
            </a:r>
          </a:p>
          <a:p>
            <a:pPr algn="ctr">
              <a:buNone/>
            </a:pPr>
            <a:r>
              <a:rPr lang="pl-PL" sz="2600" b="1" dirty="0" smtClean="0"/>
              <a:t>Potem były kolejne powstania. </a:t>
            </a:r>
          </a:p>
          <a:p>
            <a:pPr algn="ctr">
              <a:buNone/>
            </a:pPr>
            <a:endParaRPr lang="pl-PL" sz="1200" dirty="0" smtClean="0"/>
          </a:p>
          <a:p>
            <a:pPr>
              <a:buNone/>
            </a:pPr>
            <a:r>
              <a:rPr lang="pl-PL" sz="2400" b="1" dirty="0" smtClean="0"/>
              <a:t>1830</a:t>
            </a:r>
            <a:r>
              <a:rPr lang="pl-PL" sz="2400" dirty="0" smtClean="0"/>
              <a:t> – </a:t>
            </a:r>
            <a:r>
              <a:rPr lang="pl-PL" sz="2400" b="1" dirty="0" smtClean="0">
                <a:solidFill>
                  <a:srgbClr val="FF0000"/>
                </a:solidFill>
              </a:rPr>
              <a:t>powstanie listopadowe </a:t>
            </a:r>
            <a:r>
              <a:rPr lang="pl-PL" sz="2400" dirty="0" smtClean="0"/>
              <a:t>przeciwko Rosji – poniosło </a:t>
            </a:r>
            <a:r>
              <a:rPr lang="pl-PL" sz="2400" b="1" dirty="0" smtClean="0"/>
              <a:t>klęskę</a:t>
            </a:r>
          </a:p>
          <a:p>
            <a:pPr>
              <a:buNone/>
            </a:pPr>
            <a:r>
              <a:rPr lang="pl-PL" sz="2400" b="1" dirty="0" smtClean="0"/>
              <a:t>1863</a:t>
            </a:r>
            <a:r>
              <a:rPr lang="pl-PL" sz="2400" dirty="0" smtClean="0"/>
              <a:t> – </a:t>
            </a:r>
            <a:r>
              <a:rPr lang="pl-PL" sz="2400" b="1" dirty="0" smtClean="0">
                <a:solidFill>
                  <a:srgbClr val="FF0000"/>
                </a:solidFill>
              </a:rPr>
              <a:t>powstanie styczniowe </a:t>
            </a:r>
            <a:r>
              <a:rPr lang="pl-PL" sz="2400" dirty="0" smtClean="0"/>
              <a:t>przeciwko Rosji – poniosło </a:t>
            </a:r>
            <a:r>
              <a:rPr lang="pl-PL" sz="2400" b="1" dirty="0" smtClean="0"/>
              <a:t>klęskę</a:t>
            </a:r>
          </a:p>
          <a:p>
            <a:pPr>
              <a:buNone/>
            </a:pPr>
            <a:endParaRPr lang="pl-PL" sz="1200" b="1" dirty="0" smtClean="0"/>
          </a:p>
          <a:p>
            <a:pPr algn="ctr">
              <a:buNone/>
            </a:pPr>
            <a:r>
              <a:rPr lang="pl-PL" sz="2400" dirty="0" smtClean="0"/>
              <a:t>Za udział w powstaniach Polaków spotykały ciężkie </a:t>
            </a:r>
            <a:r>
              <a:rPr lang="pl-PL" sz="2400" b="1" dirty="0" smtClean="0"/>
              <a:t>kary</a:t>
            </a:r>
            <a:r>
              <a:rPr lang="pl-PL" sz="2400" dirty="0" smtClean="0"/>
              <a:t>: </a:t>
            </a:r>
          </a:p>
          <a:p>
            <a:pPr algn="ctr">
              <a:buNone/>
            </a:pPr>
            <a:r>
              <a:rPr lang="pl-PL" sz="2400" dirty="0" smtClean="0"/>
              <a:t>wyroki śmierci, więzienia, zabieranie majątków, zsyłanie do dalekich              i mroźnych ziem w Rosji – na Syberię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Tadeusz Kościuszko - bohater i wizjoner, syn swoich czasów"/>
          <p:cNvPicPr/>
          <p:nvPr/>
        </p:nvPicPr>
        <p:blipFill>
          <a:blip r:embed="rId2"/>
          <a:srcRect l="6563" r="8750"/>
          <a:stretch>
            <a:fillRect/>
          </a:stretch>
        </p:blipFill>
        <p:spPr bwMode="auto">
          <a:xfrm>
            <a:off x="6858016" y="107154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KTO TY JESTEŚ? – POLAK MAŁY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Kiedy nie udawało się Polakom wywalczyć niepodległości z bronią w ręku,        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 </a:t>
            </a:r>
            <a:r>
              <a:rPr lang="pl-PL" sz="2000" dirty="0" smtClean="0"/>
              <a:t>powstaniach postanowili odbudowywać </a:t>
            </a:r>
            <a:r>
              <a:rPr lang="pl-PL" sz="2000" b="1" dirty="0" smtClean="0">
                <a:solidFill>
                  <a:srgbClr val="FF0000"/>
                </a:solidFill>
              </a:rPr>
              <a:t>ojczyznę</a:t>
            </a:r>
            <a:r>
              <a:rPr lang="pl-PL" sz="2000" dirty="0" smtClean="0"/>
              <a:t> ciężką pracą. </a:t>
            </a:r>
          </a:p>
          <a:p>
            <a:pPr>
              <a:buNone/>
            </a:pPr>
            <a:r>
              <a:rPr lang="pl-PL" sz="2000" dirty="0" smtClean="0"/>
              <a:t>Uczyli </a:t>
            </a:r>
            <a:r>
              <a:rPr lang="pl-PL" sz="2000" dirty="0" smtClean="0"/>
              <a:t>dzieci języka polskiego, choć zaborcy na to nie pozwalali. </a:t>
            </a:r>
            <a:r>
              <a:rPr lang="pl-PL" sz="2000" dirty="0" smtClean="0"/>
              <a:t>    </a:t>
            </a:r>
          </a:p>
          <a:p>
            <a:pPr>
              <a:buNone/>
            </a:pPr>
            <a:r>
              <a:rPr lang="pl-PL" sz="2000" b="1" dirty="0" smtClean="0"/>
              <a:t>Dbali</a:t>
            </a:r>
            <a:r>
              <a:rPr lang="pl-PL" sz="2000" dirty="0" smtClean="0"/>
              <a:t> </a:t>
            </a:r>
            <a:r>
              <a:rPr lang="pl-PL" sz="2000" dirty="0" smtClean="0"/>
              <a:t>o polskie zwyczaje, szczególnie te związane ze świętami.</a:t>
            </a:r>
            <a:r>
              <a:rPr lang="pl-PL" sz="2000" dirty="0"/>
              <a:t> </a:t>
            </a:r>
            <a:r>
              <a:rPr lang="pl-PL" sz="2000" dirty="0" smtClean="0"/>
              <a:t>  </a:t>
            </a:r>
          </a:p>
          <a:p>
            <a:pPr>
              <a:buNone/>
            </a:pPr>
            <a:r>
              <a:rPr lang="pl-PL" sz="2000" dirty="0" smtClean="0"/>
              <a:t>Obchodzili </a:t>
            </a:r>
            <a:r>
              <a:rPr lang="pl-PL" sz="2000" dirty="0" smtClean="0"/>
              <a:t>patriotyczne rocznice, </a:t>
            </a:r>
            <a:r>
              <a:rPr lang="pl-PL" sz="2000" b="1" dirty="0" smtClean="0"/>
              <a:t>śpiewali</a:t>
            </a:r>
            <a:r>
              <a:rPr lang="pl-PL" sz="2000" dirty="0" smtClean="0"/>
              <a:t> polskie pieśni</a:t>
            </a:r>
            <a:r>
              <a:rPr lang="pl-PL" sz="2000" dirty="0" smtClean="0"/>
              <a:t>,</a:t>
            </a:r>
          </a:p>
          <a:p>
            <a:pPr>
              <a:buNone/>
            </a:pPr>
            <a:r>
              <a:rPr lang="pl-PL" sz="2000" dirty="0" smtClean="0"/>
              <a:t> </a:t>
            </a:r>
            <a:r>
              <a:rPr lang="pl-PL" sz="2000" b="1" dirty="0" smtClean="0"/>
              <a:t>czytali</a:t>
            </a:r>
            <a:r>
              <a:rPr lang="pl-PL" sz="2000" dirty="0" smtClean="0"/>
              <a:t> </a:t>
            </a:r>
            <a:r>
              <a:rPr lang="pl-PL" sz="2000" dirty="0" smtClean="0"/>
              <a:t>polskie </a:t>
            </a:r>
            <a:r>
              <a:rPr lang="pl-PL" sz="2000" dirty="0" smtClean="0"/>
              <a:t>książki, choć grozili za to </a:t>
            </a:r>
            <a:r>
              <a:rPr lang="pl-PL" sz="2000" b="1" dirty="0" smtClean="0">
                <a:solidFill>
                  <a:srgbClr val="FF0000"/>
                </a:solidFill>
              </a:rPr>
              <a:t>kary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Zaborcom </a:t>
            </a:r>
            <a:r>
              <a:rPr lang="pl-PL" sz="2000" b="1" dirty="0" smtClean="0"/>
              <a:t>nie udało się zmusić ich,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aby </a:t>
            </a:r>
            <a:r>
              <a:rPr lang="pl-PL" sz="2000" b="1" dirty="0" smtClean="0"/>
              <a:t>wyrzekli się swoich marzeń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i </a:t>
            </a:r>
            <a:r>
              <a:rPr lang="pl-PL" sz="2000" b="1" dirty="0" smtClean="0"/>
              <a:t>walki o niepodległą ojczyznę.</a:t>
            </a:r>
          </a:p>
          <a:p>
            <a:pPr>
              <a:buNone/>
            </a:pPr>
            <a:endParaRPr lang="pl-PL" sz="2400" dirty="0" smtClean="0"/>
          </a:p>
        </p:txBody>
      </p:sp>
      <p:pic>
        <p:nvPicPr>
          <p:cNvPr id="6" name="Obraz 5" descr="Rota pierwszą odsłonę miała u nas, w Cieszynie - plus.dziennikzachodni.p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86058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/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Katechizm polskiego dziecka</a:t>
            </a:r>
            <a:r>
              <a:rPr lang="pl-PL" sz="4400" dirty="0" smtClean="0"/>
              <a:t> </a:t>
            </a:r>
          </a:p>
          <a:p>
            <a:pPr algn="ctr">
              <a:buNone/>
            </a:pPr>
            <a:r>
              <a:rPr lang="pl-PL" sz="2400" dirty="0" smtClean="0"/>
              <a:t>to zbiór wierszy napisany przez poetę </a:t>
            </a:r>
            <a:r>
              <a:rPr lang="pl-PL" sz="2400" i="1" dirty="0" smtClean="0"/>
              <a:t>Władysława Bełzę </a:t>
            </a:r>
            <a:r>
              <a:rPr lang="pl-PL" sz="2400" dirty="0" smtClean="0"/>
              <a:t>ponad sto lat temu. </a:t>
            </a:r>
          </a:p>
          <a:p>
            <a:pPr>
              <a:buNone/>
            </a:pPr>
            <a:r>
              <a:rPr lang="pl-PL" sz="2400" dirty="0" smtClean="0"/>
              <a:t>To właśnie w tej książce znajduje się wierszyk, który zna każdy              z Was: </a:t>
            </a:r>
            <a:r>
              <a:rPr lang="pl-PL" sz="2400" dirty="0" smtClean="0"/>
              <a:t>                 </a:t>
            </a:r>
            <a:r>
              <a:rPr lang="pl-PL" sz="2400" b="1" dirty="0" smtClean="0"/>
              <a:t>Kto </a:t>
            </a:r>
            <a:r>
              <a:rPr lang="pl-PL" sz="2400" b="1" dirty="0" smtClean="0"/>
              <a:t>Ty jesteś? – Polak </a:t>
            </a:r>
            <a:r>
              <a:rPr lang="pl-PL" sz="2400" b="1" dirty="0" smtClean="0"/>
              <a:t>mały</a:t>
            </a:r>
            <a:endParaRPr lang="pl-PL" sz="2400" b="1" dirty="0"/>
          </a:p>
        </p:txBody>
      </p:sp>
      <p:pic>
        <p:nvPicPr>
          <p:cNvPr id="30721" name="Picture 1" descr="C:\Users\inter\Desktop\pol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6000792" cy="3867698"/>
          </a:xfrm>
          <a:prstGeom prst="rect">
            <a:avLst/>
          </a:prstGeom>
          <a:noFill/>
        </p:spPr>
      </p:pic>
      <p:pic>
        <p:nvPicPr>
          <p:cNvPr id="4" name="Obraz 3" descr="Katechizm polskiego dziecka” Władysław Bełza - w.bibliotece.p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496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500198"/>
          </a:xfrm>
        </p:spPr>
        <p:txBody>
          <a:bodyPr>
            <a:normAutofit/>
          </a:bodyPr>
          <a:lstStyle/>
          <a:p>
            <a:r>
              <a:rPr lang="pl-PL" sz="3600" b="1" i="1" dirty="0" smtClean="0"/>
              <a:t>DLACZEGO </a:t>
            </a:r>
            <a:r>
              <a:rPr lang="pl-PL" sz="3600" b="1" i="1" dirty="0" smtClean="0">
                <a:solidFill>
                  <a:srgbClr val="FF0000"/>
                </a:solidFill>
              </a:rPr>
              <a:t>PIERWSZA WOJNA ŚWIATOWA</a:t>
            </a:r>
            <a:r>
              <a:rPr lang="pl-PL" sz="3600" b="1" i="1" dirty="0" smtClean="0"/>
              <a:t> BYŁA WAŻNYM WYDARZENIEM?</a:t>
            </a:r>
            <a:endParaRPr lang="pl-PL" sz="36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W </a:t>
            </a:r>
            <a:r>
              <a:rPr lang="pl-PL" sz="2800" b="1" dirty="0" smtClean="0">
                <a:solidFill>
                  <a:srgbClr val="FF0000"/>
                </a:solidFill>
              </a:rPr>
              <a:t>1914</a:t>
            </a:r>
            <a:r>
              <a:rPr lang="pl-PL" sz="2800" dirty="0" smtClean="0"/>
              <a:t> roku wybuchła </a:t>
            </a:r>
            <a:r>
              <a:rPr lang="pl-PL" sz="2800" b="1" dirty="0" smtClean="0">
                <a:solidFill>
                  <a:srgbClr val="FF0000"/>
                </a:solidFill>
              </a:rPr>
              <a:t>I wojna światowa</a:t>
            </a:r>
            <a:r>
              <a:rPr lang="pl-PL" sz="2800" dirty="0" smtClean="0"/>
              <a:t>. </a:t>
            </a:r>
          </a:p>
          <a:p>
            <a:pPr algn="ctr">
              <a:buNone/>
            </a:pPr>
            <a:endParaRPr lang="pl-PL" sz="800" dirty="0" smtClean="0"/>
          </a:p>
          <a:p>
            <a:pPr algn="ctr">
              <a:buNone/>
            </a:pPr>
            <a:r>
              <a:rPr lang="pl-PL" sz="2800" dirty="0" smtClean="0"/>
              <a:t>Była to </a:t>
            </a:r>
            <a:r>
              <a:rPr lang="pl-PL" sz="2800" b="1" dirty="0" smtClean="0"/>
              <a:t>szansa</a:t>
            </a:r>
            <a:r>
              <a:rPr lang="pl-PL" sz="2800" dirty="0" smtClean="0"/>
              <a:t> dla Polski na </a:t>
            </a:r>
            <a:r>
              <a:rPr lang="pl-PL" sz="2800" b="1" dirty="0" smtClean="0"/>
              <a:t>odzyskanie </a:t>
            </a:r>
            <a:r>
              <a:rPr lang="pl-PL" sz="2800" dirty="0" smtClean="0"/>
              <a:t>niepodległości</a:t>
            </a:r>
            <a:r>
              <a:rPr lang="pl-PL" sz="2800" dirty="0" smtClean="0"/>
              <a:t>.</a:t>
            </a:r>
          </a:p>
          <a:p>
            <a:pPr>
              <a:buNone/>
            </a:pPr>
            <a:r>
              <a:rPr lang="pl-PL" sz="2800" dirty="0" smtClean="0"/>
              <a:t>Przeciwko sobie walczyły największe Państwa, nasi</a:t>
            </a:r>
          </a:p>
          <a:p>
            <a:pPr>
              <a:buNone/>
            </a:pPr>
            <a:r>
              <a:rPr lang="pl-PL" sz="2800" dirty="0" smtClean="0"/>
              <a:t>zaborcy: Prusy i Austria z jednej strony, a Rosja z drugiej.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Po </a:t>
            </a:r>
            <a:r>
              <a:rPr lang="pl-PL" sz="2800" dirty="0" smtClean="0"/>
              <a:t>jej zakończeniu trzeba było po raz </a:t>
            </a:r>
            <a:r>
              <a:rPr lang="pl-PL" sz="2800" dirty="0" smtClean="0"/>
              <a:t>kolejny </a:t>
            </a:r>
          </a:p>
          <a:p>
            <a:pPr>
              <a:buNone/>
            </a:pPr>
            <a:r>
              <a:rPr lang="pl-PL" sz="2800" dirty="0" smtClean="0"/>
              <a:t>uporządkować Europę czyli </a:t>
            </a:r>
            <a:r>
              <a:rPr lang="pl-PL" sz="2800" b="1" i="1" dirty="0" smtClean="0">
                <a:solidFill>
                  <a:srgbClr val="FF0000"/>
                </a:solidFill>
              </a:rPr>
              <a:t>wyznaczyć granicę </a:t>
            </a:r>
            <a:r>
              <a:rPr lang="pl-PL" sz="2800" b="1" i="1" dirty="0" smtClean="0">
                <a:solidFill>
                  <a:srgbClr val="FF0000"/>
                </a:solidFill>
              </a:rPr>
              <a:t>państw</a:t>
            </a:r>
            <a:r>
              <a:rPr lang="pl-PL" sz="2800" b="1" dirty="0" smtClean="0"/>
              <a:t>.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2800" dirty="0" smtClean="0"/>
              <a:t>Dla Polaków pojawiła się </a:t>
            </a:r>
            <a:r>
              <a:rPr lang="pl-PL" sz="2800" b="1" dirty="0" smtClean="0"/>
              <a:t>nadzieja</a:t>
            </a:r>
            <a:r>
              <a:rPr lang="pl-PL" sz="2800" dirty="0" smtClean="0"/>
              <a:t> na odzyskanie niepodległości i posiadanie </a:t>
            </a:r>
            <a:r>
              <a:rPr lang="pl-PL" sz="2800" b="1" dirty="0" smtClean="0"/>
              <a:t>własnego</a:t>
            </a:r>
            <a:r>
              <a:rPr lang="pl-PL" sz="2800" dirty="0" smtClean="0"/>
              <a:t> państwa.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714512"/>
          </a:xfrm>
        </p:spPr>
        <p:txBody>
          <a:bodyPr>
            <a:normAutofit/>
          </a:bodyPr>
          <a:lstStyle/>
          <a:p>
            <a:r>
              <a:rPr lang="pl-PL" sz="2800" b="1" i="1" dirty="0" smtClean="0"/>
              <a:t>JAKI POMYSŁ NA ODZYSKANIE NIEPODLEGŁOŚCI MIAŁ </a:t>
            </a:r>
            <a:r>
              <a:rPr lang="pl-PL" sz="2800" b="1" i="1" dirty="0" smtClean="0">
                <a:solidFill>
                  <a:srgbClr val="FF0000"/>
                </a:solidFill>
              </a:rPr>
              <a:t>JÓZEF PIŁSUDSKI</a:t>
            </a:r>
            <a:r>
              <a:rPr lang="pl-PL" sz="2800" b="1" i="1" dirty="0" smtClean="0"/>
              <a:t>?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50720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3400" i="1" dirty="0" smtClean="0">
                <a:solidFill>
                  <a:srgbClr val="FF0000"/>
                </a:solidFill>
              </a:rPr>
              <a:t>Józef Piłsuds</a:t>
            </a:r>
            <a:r>
              <a:rPr lang="pl-PL" sz="3100" i="1" dirty="0" smtClean="0">
                <a:solidFill>
                  <a:srgbClr val="FF0000"/>
                </a:solidFill>
              </a:rPr>
              <a:t>ki </a:t>
            </a:r>
            <a:r>
              <a:rPr lang="pl-PL" sz="3100" dirty="0" smtClean="0"/>
              <a:t>sądził, że pierwsza wojna światowa to właściwy moment,             by </a:t>
            </a:r>
            <a:r>
              <a:rPr lang="pl-PL" sz="3100" b="1" dirty="0" smtClean="0"/>
              <a:t>walczyć </a:t>
            </a:r>
            <a:r>
              <a:rPr lang="pl-PL" sz="3100" dirty="0" smtClean="0"/>
              <a:t>o niepodległość.</a:t>
            </a:r>
          </a:p>
          <a:p>
            <a:pPr algn="ctr">
              <a:buNone/>
            </a:pPr>
            <a:endParaRPr lang="pl-PL" sz="1700" dirty="0" smtClean="0"/>
          </a:p>
          <a:p>
            <a:pPr algn="ctr">
              <a:buNone/>
            </a:pPr>
            <a:r>
              <a:rPr lang="pl-PL" sz="2400" dirty="0" smtClean="0"/>
              <a:t> </a:t>
            </a:r>
            <a:r>
              <a:rPr lang="pl-PL" sz="3100" dirty="0" smtClean="0"/>
              <a:t>Organizował oddziały polskie, które miały walczyć u boku Niemiec                            i </a:t>
            </a:r>
            <a:r>
              <a:rPr lang="pl-PL" sz="3100" dirty="0" err="1" smtClean="0"/>
              <a:t>Austro-Węgier</a:t>
            </a:r>
            <a:r>
              <a:rPr lang="pl-PL" sz="3100" dirty="0" smtClean="0"/>
              <a:t> </a:t>
            </a:r>
            <a:r>
              <a:rPr lang="pl-PL" sz="3100" b="1" dirty="0" smtClean="0"/>
              <a:t>przeciwko</a:t>
            </a:r>
            <a:r>
              <a:rPr lang="pl-PL" sz="3100" dirty="0" smtClean="0"/>
              <a:t> Rosji. </a:t>
            </a:r>
          </a:p>
          <a:p>
            <a:pPr algn="ctr">
              <a:buNone/>
            </a:pPr>
            <a:r>
              <a:rPr lang="pl-PL" sz="2900" dirty="0" smtClean="0"/>
              <a:t>Józef Piłsudski uznał, że Rosja jest głównym wrogiem Polski.</a:t>
            </a:r>
          </a:p>
          <a:p>
            <a:pPr>
              <a:buNone/>
            </a:pPr>
            <a:endParaRPr lang="pl-PL" sz="2900" b="1" dirty="0" smtClean="0"/>
          </a:p>
          <a:p>
            <a:pPr>
              <a:buNone/>
            </a:pPr>
            <a:r>
              <a:rPr lang="pl-PL" sz="2900" b="1" dirty="0" smtClean="0"/>
              <a:t>Stworzył pierwszą kompanię kadrową</a:t>
            </a:r>
          </a:p>
          <a:p>
            <a:pPr>
              <a:buNone/>
            </a:pPr>
            <a:r>
              <a:rPr lang="pl-PL" sz="2900" b="1" dirty="0" smtClean="0"/>
              <a:t>Powstały Legiony </a:t>
            </a:r>
            <a:r>
              <a:rPr lang="pl-PL" sz="2900" b="1" dirty="0" smtClean="0"/>
              <a:t>Polskie</a:t>
            </a:r>
          </a:p>
          <a:p>
            <a:pPr>
              <a:buNone/>
            </a:pPr>
            <a:endParaRPr lang="pl-PL" sz="2100" dirty="0" smtClean="0"/>
          </a:p>
          <a:p>
            <a:pPr>
              <a:buNone/>
            </a:pPr>
            <a:r>
              <a:rPr lang="pl-PL" sz="2300" i="1" dirty="0" smtClean="0"/>
              <a:t>„Legiony to żołnierska nuta,</a:t>
            </a:r>
          </a:p>
          <a:p>
            <a:pPr>
              <a:buNone/>
            </a:pPr>
            <a:r>
              <a:rPr lang="pl-PL" sz="2300" i="1" dirty="0" smtClean="0"/>
              <a:t>Legiony to ofiarny stos,</a:t>
            </a:r>
          </a:p>
          <a:p>
            <a:pPr>
              <a:buNone/>
            </a:pPr>
            <a:r>
              <a:rPr lang="pl-PL" sz="2300" i="1" dirty="0" smtClean="0"/>
              <a:t>Legiony to żołnierska buta,</a:t>
            </a:r>
          </a:p>
          <a:p>
            <a:pPr>
              <a:buNone/>
            </a:pPr>
            <a:r>
              <a:rPr lang="pl-PL" sz="2300" i="1" dirty="0" smtClean="0"/>
              <a:t>Legiony to straceńców los.</a:t>
            </a:r>
          </a:p>
          <a:p>
            <a:pPr>
              <a:buNone/>
            </a:pPr>
            <a:r>
              <a:rPr lang="pl-PL" sz="2300" i="1" dirty="0" smtClean="0"/>
              <a:t>My, Pierwsza Brygada,</a:t>
            </a:r>
          </a:p>
          <a:p>
            <a:pPr>
              <a:buNone/>
            </a:pPr>
            <a:r>
              <a:rPr lang="pl-PL" sz="2300" i="1" dirty="0" smtClean="0"/>
              <a:t>Strzelecka gromada,</a:t>
            </a:r>
          </a:p>
          <a:p>
            <a:pPr>
              <a:buNone/>
            </a:pPr>
            <a:r>
              <a:rPr lang="pl-PL" sz="2300" i="1" dirty="0" smtClean="0"/>
              <a:t>Na stos rzuciliśmy swój życia los,</a:t>
            </a:r>
          </a:p>
          <a:p>
            <a:pPr>
              <a:buNone/>
            </a:pPr>
            <a:r>
              <a:rPr lang="pl-PL" sz="2300" i="1" dirty="0" smtClean="0"/>
              <a:t>Na stos, na stos.”</a:t>
            </a:r>
            <a:endParaRPr lang="pl-PL" sz="2300" i="1" dirty="0"/>
          </a:p>
        </p:txBody>
      </p:sp>
      <p:pic>
        <p:nvPicPr>
          <p:cNvPr id="28673" name="Picture 1" descr="C:\Users\inter\Desktop\Piłsudski.jpg"/>
          <p:cNvPicPr>
            <a:picLocks noChangeAspect="1" noChangeArrowheads="1"/>
          </p:cNvPicPr>
          <p:nvPr/>
        </p:nvPicPr>
        <p:blipFill>
          <a:blip r:embed="rId2"/>
          <a:srcRect r="-8499" b="29647"/>
          <a:stretch>
            <a:fillRect/>
          </a:stretch>
        </p:blipFill>
        <p:spPr bwMode="auto">
          <a:xfrm>
            <a:off x="5715008" y="3571876"/>
            <a:ext cx="3571868" cy="312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pl-PL" sz="3600" b="1" i="1" dirty="0" smtClean="0"/>
              <a:t>Jaki pomysł na odzyskanie niepodległości miał </a:t>
            </a:r>
            <a:r>
              <a:rPr lang="pl-PL" sz="3600" b="1" i="1" dirty="0" smtClean="0">
                <a:solidFill>
                  <a:srgbClr val="FF0000"/>
                </a:solidFill>
              </a:rPr>
              <a:t>Roman Dmowski</a:t>
            </a:r>
            <a:r>
              <a:rPr lang="pl-PL" sz="3600" b="1" i="1" dirty="0" smtClean="0"/>
              <a:t>?</a:t>
            </a:r>
            <a:endParaRPr lang="pl-PL" sz="36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i="1" dirty="0" smtClean="0">
                <a:solidFill>
                  <a:srgbClr val="FF0000"/>
                </a:solidFill>
              </a:rPr>
              <a:t>Roman Dmowski </a:t>
            </a:r>
            <a:r>
              <a:rPr lang="pl-PL" sz="2400" dirty="0" smtClean="0"/>
              <a:t>uważał, że dzięki </a:t>
            </a:r>
            <a:r>
              <a:rPr lang="pl-PL" sz="2400" b="1" dirty="0" smtClean="0"/>
              <a:t>negocjacjom</a:t>
            </a:r>
            <a:r>
              <a:rPr lang="pl-PL" sz="2400" dirty="0" smtClean="0"/>
              <a:t>, czyli </a:t>
            </a:r>
            <a:r>
              <a:rPr lang="pl-PL" sz="2400" b="1" dirty="0" smtClean="0"/>
              <a:t>rozmowom</a:t>
            </a:r>
            <a:r>
              <a:rPr lang="pl-PL" sz="2400" dirty="0" smtClean="0"/>
              <a:t>, można uzyskać najwięcej </a:t>
            </a:r>
            <a:r>
              <a:rPr lang="pl-PL" sz="2400" b="1" dirty="0" smtClean="0"/>
              <a:t>wolności</a:t>
            </a:r>
            <a:r>
              <a:rPr lang="pl-PL" sz="2400" dirty="0" smtClean="0"/>
              <a:t> dla Polaków. </a:t>
            </a:r>
          </a:p>
          <a:p>
            <a:pPr algn="ctr">
              <a:buNone/>
            </a:pPr>
            <a:r>
              <a:rPr lang="pl-PL" sz="2400" b="1" dirty="0" smtClean="0"/>
              <a:t>Był on politykiem.</a:t>
            </a:r>
          </a:p>
          <a:p>
            <a:pPr algn="ctr">
              <a:buNone/>
            </a:pPr>
            <a:r>
              <a:rPr lang="pl-PL" sz="2400" dirty="0" smtClean="0"/>
              <a:t>Zwróć uwagę, że działalność </a:t>
            </a:r>
            <a:r>
              <a:rPr lang="pl-PL" sz="2400" i="1" dirty="0" smtClean="0">
                <a:solidFill>
                  <a:srgbClr val="FF0000"/>
                </a:solidFill>
              </a:rPr>
              <a:t>Józefa Piłsudskiego </a:t>
            </a:r>
            <a:r>
              <a:rPr lang="pl-PL" sz="2400" dirty="0" smtClean="0"/>
              <a:t>i </a:t>
            </a:r>
            <a:r>
              <a:rPr lang="pl-PL" sz="2400" i="1" dirty="0" smtClean="0">
                <a:solidFill>
                  <a:srgbClr val="FF0000"/>
                </a:solidFill>
              </a:rPr>
              <a:t>Romana Dmowskiego </a:t>
            </a:r>
            <a:r>
              <a:rPr lang="pl-PL" sz="2400" b="1" dirty="0" smtClean="0"/>
              <a:t>uzupełnia się</a:t>
            </a:r>
            <a:r>
              <a:rPr lang="pl-PL" sz="2400" b="1" dirty="0"/>
              <a:t> </a:t>
            </a:r>
            <a:r>
              <a:rPr lang="pl-PL" sz="2400" dirty="0" smtClean="0"/>
              <a:t>- </a:t>
            </a:r>
            <a:r>
              <a:rPr lang="pl-PL" sz="2400" dirty="0"/>
              <a:t>p</a:t>
            </a:r>
            <a:r>
              <a:rPr lang="pl-PL" sz="2400" dirty="0" smtClean="0"/>
              <a:t>ierwszy jest </a:t>
            </a:r>
            <a:r>
              <a:rPr lang="pl-PL" sz="2400" b="1" dirty="0" smtClean="0"/>
              <a:t>żołnierzem</a:t>
            </a:r>
            <a:r>
              <a:rPr lang="pl-PL" sz="2400" dirty="0" smtClean="0"/>
              <a:t>, </a:t>
            </a:r>
            <a:endParaRPr lang="pl-PL" sz="2400" dirty="0" smtClean="0"/>
          </a:p>
          <a:p>
            <a:pPr algn="ctr">
              <a:buNone/>
            </a:pPr>
            <a:r>
              <a:rPr lang="pl-PL" sz="2400" dirty="0" smtClean="0"/>
              <a:t>a </a:t>
            </a:r>
            <a:r>
              <a:rPr lang="pl-PL" sz="2400" dirty="0" smtClean="0"/>
              <a:t>drugi </a:t>
            </a:r>
            <a:r>
              <a:rPr lang="pl-PL" sz="2400" b="1" dirty="0" smtClean="0"/>
              <a:t>politykiem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7649" name="Picture 1" descr="C:\Users\inter\Desktop\dmo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4786346" cy="269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CO TO JEST </a:t>
            </a:r>
            <a:r>
              <a:rPr lang="pl-PL" b="1" i="1" dirty="0" smtClean="0">
                <a:solidFill>
                  <a:srgbClr val="FF0000"/>
                </a:solidFill>
              </a:rPr>
              <a:t>NIEPODLEGŁOŚĆ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 Niepodległość</a:t>
            </a:r>
            <a:r>
              <a:rPr lang="pl-PL" dirty="0" smtClean="0"/>
              <a:t> oznacza, że nasze państwo            </a:t>
            </a:r>
            <a:r>
              <a:rPr lang="pl-PL" b="1" dirty="0" smtClean="0"/>
              <a:t>nie jest podległe</a:t>
            </a:r>
            <a:r>
              <a:rPr lang="pl-PL" dirty="0" smtClean="0"/>
              <a:t> innemu państwu, czyli              </a:t>
            </a:r>
            <a:r>
              <a:rPr lang="pl-PL" b="1" dirty="0" smtClean="0"/>
              <a:t>nie jest od niego zależne</a:t>
            </a:r>
            <a:r>
              <a:rPr lang="pl-PL" dirty="0" smtClean="0"/>
              <a:t>. </a:t>
            </a:r>
          </a:p>
          <a:p>
            <a:pPr algn="just">
              <a:buNone/>
            </a:pPr>
            <a:r>
              <a:rPr lang="pl-PL" dirty="0" smtClean="0"/>
              <a:t>    Kiedy państwo jest niepodległe to </a:t>
            </a:r>
            <a:r>
              <a:rPr lang="pl-PL" b="1" dirty="0" smtClean="0"/>
              <a:t>samo decyduje</a:t>
            </a:r>
            <a:r>
              <a:rPr lang="pl-PL" dirty="0" smtClean="0"/>
              <a:t> o swoich losach.</a:t>
            </a:r>
            <a:endParaRPr lang="pl-PL" dirty="0"/>
          </a:p>
        </p:txBody>
      </p:sp>
      <p:pic>
        <p:nvPicPr>
          <p:cNvPr id="13313" name="Picture 1" descr="C:\Users\inter\Desktop\11-listopada-765x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192" y="4071942"/>
            <a:ext cx="39648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Najważniejszym</a:t>
            </a:r>
            <a:r>
              <a:rPr lang="pl-PL" dirty="0" smtClean="0"/>
              <a:t> wydarzeniem było utworzenie w </a:t>
            </a:r>
            <a:r>
              <a:rPr lang="pl-PL" b="1" dirty="0" smtClean="0">
                <a:solidFill>
                  <a:srgbClr val="FF0000"/>
                </a:solidFill>
              </a:rPr>
              <a:t>1917</a:t>
            </a:r>
            <a:r>
              <a:rPr lang="pl-PL" dirty="0" smtClean="0"/>
              <a:t> roku w </a:t>
            </a:r>
            <a:r>
              <a:rPr lang="pl-PL" b="1" dirty="0" smtClean="0"/>
              <a:t>Lozannie</a:t>
            </a:r>
            <a:r>
              <a:rPr lang="pl-PL" dirty="0" smtClean="0"/>
              <a:t> (w Szwajcarii) </a:t>
            </a:r>
            <a:r>
              <a:rPr lang="pl-PL" b="1" dirty="0" smtClean="0">
                <a:solidFill>
                  <a:srgbClr val="FF0000"/>
                </a:solidFill>
              </a:rPr>
              <a:t>Komitetu Narodowego Polskiego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buNone/>
            </a:pPr>
            <a:endParaRPr lang="pl-PL" sz="1200" dirty="0" smtClean="0"/>
          </a:p>
          <a:p>
            <a:pPr>
              <a:buNone/>
            </a:pPr>
            <a:r>
              <a:rPr lang="pl-PL" i="1" dirty="0" smtClean="0"/>
              <a:t>Francja</a:t>
            </a:r>
            <a:r>
              <a:rPr lang="pl-PL" dirty="0" smtClean="0"/>
              <a:t>, </a:t>
            </a:r>
            <a:r>
              <a:rPr lang="pl-PL" i="1" dirty="0" smtClean="0"/>
              <a:t>Anglia</a:t>
            </a:r>
            <a:r>
              <a:rPr lang="pl-PL" dirty="0" smtClean="0"/>
              <a:t> i </a:t>
            </a:r>
            <a:r>
              <a:rPr lang="pl-PL" i="1" dirty="0" smtClean="0"/>
              <a:t>Stany Zjednoczone </a:t>
            </a:r>
            <a:r>
              <a:rPr lang="pl-PL" dirty="0" smtClean="0"/>
              <a:t>uznały, </a:t>
            </a:r>
            <a:r>
              <a:rPr lang="pl-PL" dirty="0" smtClean="0"/>
              <a:t>że </a:t>
            </a:r>
          </a:p>
          <a:p>
            <a:pPr>
              <a:buNone/>
            </a:pPr>
            <a:r>
              <a:rPr lang="pl-PL" dirty="0" smtClean="0"/>
              <a:t>jest </a:t>
            </a:r>
            <a:r>
              <a:rPr lang="pl-PL" dirty="0" smtClean="0"/>
              <a:t>to </a:t>
            </a:r>
            <a:r>
              <a:rPr lang="pl-PL" b="1" dirty="0" smtClean="0"/>
              <a:t>władza</a:t>
            </a:r>
            <a:r>
              <a:rPr lang="pl-PL" dirty="0" smtClean="0"/>
              <a:t>, która reprezentuje </a:t>
            </a:r>
            <a:r>
              <a:rPr lang="pl-PL" dirty="0" smtClean="0"/>
              <a:t>wszystkich </a:t>
            </a:r>
          </a:p>
          <a:p>
            <a:pPr>
              <a:buNone/>
            </a:pPr>
            <a:r>
              <a:rPr lang="pl-PL" dirty="0" smtClean="0"/>
              <a:t>Polaków</a:t>
            </a:r>
            <a:r>
              <a:rPr lang="pl-PL" dirty="0" smtClean="0"/>
              <a:t>.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b="1" dirty="0" smtClean="0"/>
              <a:t>Starania</a:t>
            </a:r>
            <a:r>
              <a:rPr lang="pl-PL" dirty="0" smtClean="0"/>
              <a:t> Polski o </a:t>
            </a:r>
            <a:r>
              <a:rPr lang="pl-PL" b="1" dirty="0" smtClean="0">
                <a:solidFill>
                  <a:srgbClr val="FF0000"/>
                </a:solidFill>
              </a:rPr>
              <a:t>niepodległość</a:t>
            </a:r>
            <a:r>
              <a:rPr lang="pl-PL" dirty="0" smtClean="0"/>
              <a:t> zyskały </a:t>
            </a:r>
            <a:r>
              <a:rPr lang="pl-PL" b="1" dirty="0" smtClean="0"/>
              <a:t>uznanie </a:t>
            </a:r>
            <a:r>
              <a:rPr lang="pl-PL" dirty="0" smtClean="0"/>
              <a:t>silnych państw, a jest to </a:t>
            </a:r>
            <a:r>
              <a:rPr lang="pl-PL" b="1" dirty="0" smtClean="0"/>
              <a:t>bardzo ważne </a:t>
            </a:r>
            <a:r>
              <a:rPr lang="pl-PL" dirty="0" smtClean="0"/>
              <a:t>dla </a:t>
            </a:r>
            <a:r>
              <a:rPr lang="pl-PL" b="1" dirty="0" smtClean="0">
                <a:solidFill>
                  <a:srgbClr val="FF0000"/>
                </a:solidFill>
              </a:rPr>
              <a:t>powstania</a:t>
            </a:r>
            <a:r>
              <a:rPr lang="pl-PL" dirty="0" smtClean="0"/>
              <a:t> państwa.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Komitet Narodowy Polski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przeniósł się z Lozanny do </a:t>
            </a:r>
            <a:r>
              <a:rPr lang="pl-PL" sz="2400" dirty="0" smtClean="0"/>
              <a:t>Paryża </a:t>
            </a:r>
            <a:r>
              <a:rPr lang="pl-PL" sz="2400" dirty="0" smtClean="0"/>
              <a:t>i to właśnie tam, we </a:t>
            </a:r>
            <a:r>
              <a:rPr lang="pl-PL" sz="2400" dirty="0" smtClean="0"/>
              <a:t>Francji</a:t>
            </a:r>
          </a:p>
          <a:p>
            <a:pPr algn="ctr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Józef </a:t>
            </a:r>
            <a:r>
              <a:rPr lang="pl-PL" sz="2400" dirty="0" smtClean="0">
                <a:solidFill>
                  <a:srgbClr val="FF0000"/>
                </a:solidFill>
              </a:rPr>
              <a:t>Haller </a:t>
            </a:r>
            <a:r>
              <a:rPr lang="pl-PL" sz="2400" dirty="0" smtClean="0"/>
              <a:t>stworzył armię polską, zwaną od koloru mundurów </a:t>
            </a:r>
            <a:r>
              <a:rPr lang="pl-PL" sz="2400" dirty="0" smtClean="0">
                <a:solidFill>
                  <a:srgbClr val="0070C0"/>
                </a:solidFill>
              </a:rPr>
              <a:t>„</a:t>
            </a:r>
            <a:r>
              <a:rPr lang="pl-PL" sz="2400" b="1" i="1" dirty="0">
                <a:solidFill>
                  <a:srgbClr val="0070C0"/>
                </a:solidFill>
              </a:rPr>
              <a:t>b</a:t>
            </a:r>
            <a:r>
              <a:rPr lang="pl-PL" sz="2400" b="1" i="1" dirty="0" smtClean="0">
                <a:solidFill>
                  <a:srgbClr val="0070C0"/>
                </a:solidFill>
              </a:rPr>
              <a:t>łękitną armią</a:t>
            </a:r>
            <a:r>
              <a:rPr lang="pl-PL" sz="2400" dirty="0" smtClean="0">
                <a:solidFill>
                  <a:srgbClr val="0070C0"/>
                </a:solidFill>
              </a:rPr>
              <a:t>”. </a:t>
            </a:r>
            <a:endParaRPr lang="pl-PL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2400" dirty="0" smtClean="0"/>
              <a:t>Ta </a:t>
            </a:r>
            <a:r>
              <a:rPr lang="pl-PL" sz="2400" dirty="0" smtClean="0"/>
              <a:t>jednostka wojskowa przyczyniła się do </a:t>
            </a:r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wywalczenia </a:t>
            </a:r>
          </a:p>
          <a:p>
            <a:pPr algn="ctr">
              <a:buNone/>
            </a:pPr>
            <a:r>
              <a:rPr lang="pl-PL" sz="2400" b="1" dirty="0" smtClean="0"/>
              <a:t>niepodległości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pic>
        <p:nvPicPr>
          <p:cNvPr id="24577" name="Picture 1" descr="C:\Users\inter\Desktop\Ha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21970"/>
            <a:ext cx="3040954" cy="3593178"/>
          </a:xfrm>
          <a:prstGeom prst="rect">
            <a:avLst/>
          </a:prstGeom>
          <a:noFill/>
        </p:spPr>
      </p:pic>
      <p:pic>
        <p:nvPicPr>
          <p:cNvPr id="24578" name="Picture 2" descr="C:\Users\inter\Desktop\armia.jpg"/>
          <p:cNvPicPr>
            <a:picLocks noChangeAspect="1" noChangeArrowheads="1"/>
          </p:cNvPicPr>
          <p:nvPr/>
        </p:nvPicPr>
        <p:blipFill>
          <a:blip r:embed="rId3"/>
          <a:srcRect l="-4877" t="3958" r="2439"/>
          <a:stretch>
            <a:fillRect/>
          </a:stretch>
        </p:blipFill>
        <p:spPr bwMode="auto">
          <a:xfrm>
            <a:off x="-2" y="3071810"/>
            <a:ext cx="3240110" cy="37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CZY POLACY BYLI GOTOWI NA </a:t>
            </a:r>
            <a:r>
              <a:rPr lang="pl-PL" b="1" i="1" dirty="0" smtClean="0">
                <a:solidFill>
                  <a:srgbClr val="FF0000"/>
                </a:solidFill>
              </a:rPr>
              <a:t>NIEPODLEGŁOŚĆ 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900" b="1" dirty="0" smtClean="0"/>
              <a:t>Tak! </a:t>
            </a:r>
            <a:endParaRPr lang="pl-PL" sz="3900" b="1" dirty="0" smtClean="0"/>
          </a:p>
          <a:p>
            <a:pPr algn="ctr">
              <a:buNone/>
            </a:pPr>
            <a:r>
              <a:rPr lang="pl-PL" dirty="0" smtClean="0"/>
              <a:t>Polacy </a:t>
            </a:r>
            <a:r>
              <a:rPr lang="pl-PL" dirty="0" smtClean="0"/>
              <a:t>przygotowywali się do </a:t>
            </a:r>
            <a:r>
              <a:rPr lang="pl-PL" dirty="0" smtClean="0"/>
              <a:t>odzyskania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niepodległości</a:t>
            </a:r>
            <a:r>
              <a:rPr lang="pl-PL" dirty="0" smtClean="0"/>
              <a:t> </a:t>
            </a:r>
            <a:r>
              <a:rPr lang="pl-PL" dirty="0" smtClean="0"/>
              <a:t>na długo przed pierwszą </a:t>
            </a:r>
            <a:r>
              <a:rPr lang="pl-PL" dirty="0" smtClean="0"/>
              <a:t>wojną światową</a:t>
            </a:r>
            <a:r>
              <a:rPr lang="pl-PL" dirty="0" smtClean="0"/>
              <a:t>. </a:t>
            </a:r>
          </a:p>
          <a:p>
            <a:pPr algn="ctr">
              <a:buNone/>
            </a:pPr>
            <a:r>
              <a:rPr lang="pl-PL" b="1" dirty="0" smtClean="0"/>
              <a:t>Powstawały partie polityczne.</a:t>
            </a:r>
          </a:p>
          <a:p>
            <a:pPr algn="ctr">
              <a:buNone/>
            </a:pPr>
            <a:endParaRPr lang="pl-PL" sz="1200" b="1" dirty="0" smtClean="0"/>
          </a:p>
          <a:p>
            <a:pPr algn="ctr">
              <a:buNone/>
            </a:pPr>
            <a:r>
              <a:rPr lang="pl-PL" b="1" dirty="0" smtClean="0"/>
              <a:t>PARTIA</a:t>
            </a:r>
            <a:r>
              <a:rPr lang="pl-PL" dirty="0" smtClean="0"/>
              <a:t> – to grupa ludzi, którzy mają podobne   poglądy i są gotowi na to, by rządzić w państwie. Partie są potrzebne niepodległemu państwu.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CO WYDARZYŁO SIĘ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11 </a:t>
            </a:r>
            <a:r>
              <a:rPr lang="pl-PL" b="1" i="1" dirty="0" smtClean="0">
                <a:solidFill>
                  <a:srgbClr val="FF0000"/>
                </a:solidFill>
              </a:rPr>
              <a:t>LISTOPADA 1918 ROKU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400" b="1" dirty="0" smtClean="0"/>
              <a:t>10 listopada </a:t>
            </a:r>
            <a:r>
              <a:rPr lang="pl-PL" sz="2400" dirty="0" smtClean="0"/>
              <a:t>do Warszawy przyjechał </a:t>
            </a:r>
            <a:r>
              <a:rPr lang="pl-PL" sz="2400" b="1" i="1" dirty="0" smtClean="0">
                <a:solidFill>
                  <a:srgbClr val="FF0000"/>
                </a:solidFill>
              </a:rPr>
              <a:t>Józef </a:t>
            </a:r>
            <a:r>
              <a:rPr lang="pl-PL" sz="2400" b="1" i="1" dirty="0" smtClean="0">
                <a:solidFill>
                  <a:srgbClr val="FF0000"/>
                </a:solidFill>
              </a:rPr>
              <a:t>Piłsudski</a:t>
            </a:r>
            <a:r>
              <a:rPr lang="pl-PL" sz="2400" b="1" dirty="0" smtClean="0"/>
              <a:t>.</a:t>
            </a:r>
          </a:p>
          <a:p>
            <a:pPr>
              <a:buNone/>
            </a:pPr>
            <a:r>
              <a:rPr lang="pl-PL" sz="2400" dirty="0" smtClean="0"/>
              <a:t>Następnego </a:t>
            </a:r>
            <a:r>
              <a:rPr lang="pl-PL" sz="2400" dirty="0" smtClean="0"/>
              <a:t>dnia spotkał się z </a:t>
            </a:r>
            <a:r>
              <a:rPr lang="pl-PL" sz="2400" b="1" dirty="0" smtClean="0"/>
              <a:t>Radą Regencyjną</a:t>
            </a:r>
            <a:r>
              <a:rPr lang="pl-PL" sz="2400" dirty="0" smtClean="0"/>
              <a:t>, która oddała </a:t>
            </a:r>
            <a:r>
              <a:rPr lang="pl-PL" sz="2400" dirty="0" smtClean="0"/>
              <a:t>mu </a:t>
            </a:r>
          </a:p>
          <a:p>
            <a:pPr>
              <a:buNone/>
            </a:pPr>
            <a:r>
              <a:rPr lang="pl-PL" sz="2400" dirty="0" smtClean="0"/>
              <a:t>władzę </a:t>
            </a:r>
            <a:r>
              <a:rPr lang="pl-PL" sz="2400" dirty="0" smtClean="0"/>
              <a:t>nad żołnierzami na ziemiach polskich.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Było </a:t>
            </a:r>
            <a:r>
              <a:rPr lang="pl-PL" sz="2400" dirty="0" smtClean="0"/>
              <a:t>to dokładnie </a:t>
            </a:r>
            <a:r>
              <a:rPr lang="pl-PL" sz="2400" b="1" dirty="0" smtClean="0">
                <a:solidFill>
                  <a:srgbClr val="FF0000"/>
                </a:solidFill>
              </a:rPr>
              <a:t>11 listopada 1918 roku</a:t>
            </a:r>
            <a:r>
              <a:rPr lang="pl-PL" sz="2400" dirty="0" smtClean="0"/>
              <a:t>.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Tego </a:t>
            </a:r>
            <a:r>
              <a:rPr lang="pl-PL" sz="2400" dirty="0" smtClean="0"/>
              <a:t>dnia zakończyła się pierwsza wojna światowa.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2400" dirty="0" smtClean="0"/>
              <a:t>Trzy dni później </a:t>
            </a:r>
            <a:r>
              <a:rPr lang="pl-PL" sz="2400" b="1" i="1" dirty="0" smtClean="0">
                <a:solidFill>
                  <a:srgbClr val="FF0000"/>
                </a:solidFill>
              </a:rPr>
              <a:t>Józef Piłsudski </a:t>
            </a:r>
            <a:r>
              <a:rPr lang="pl-PL" sz="2400" dirty="0" smtClean="0"/>
              <a:t>dostał od Rady Regencyjnej </a:t>
            </a:r>
          </a:p>
          <a:p>
            <a:pPr algn="ctr">
              <a:buNone/>
            </a:pPr>
            <a:r>
              <a:rPr lang="pl-PL" sz="2400" dirty="0" smtClean="0"/>
              <a:t>(czyli rady, która działała </a:t>
            </a:r>
            <a:r>
              <a:rPr lang="pl-PL" sz="2400" b="1" dirty="0" smtClean="0"/>
              <a:t>w zastępstwie władzy</a:t>
            </a:r>
            <a:r>
              <a:rPr lang="pl-PL" sz="2400" dirty="0" smtClean="0"/>
              <a:t>) </a:t>
            </a:r>
          </a:p>
          <a:p>
            <a:pPr algn="ctr">
              <a:buNone/>
            </a:pPr>
            <a:r>
              <a:rPr lang="pl-PL" sz="2400" dirty="0" smtClean="0"/>
              <a:t>pozwolenie na organizację rządu i władzy w Polsce.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2400" b="1" dirty="0" smtClean="0"/>
              <a:t>22 listopada </a:t>
            </a:r>
            <a:r>
              <a:rPr lang="pl-PL" sz="2400" b="1" dirty="0" smtClean="0">
                <a:solidFill>
                  <a:srgbClr val="FF0000"/>
                </a:solidFill>
              </a:rPr>
              <a:t>Józef Piłsudski</a:t>
            </a:r>
            <a:r>
              <a:rPr lang="pl-PL" sz="2400" b="1" dirty="0" smtClean="0"/>
              <a:t> otrzymał tytuł </a:t>
            </a:r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Tymczasowego </a:t>
            </a:r>
            <a:r>
              <a:rPr lang="pl-PL" sz="2400" b="1" dirty="0" smtClean="0">
                <a:solidFill>
                  <a:srgbClr val="FF0000"/>
                </a:solidFill>
              </a:rPr>
              <a:t>Naczelnika Państwa. 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SPRAWDŹ, CZY ZAPAMIĘTAŁEŚ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Kiedy </a:t>
            </a:r>
            <a:r>
              <a:rPr lang="pl-PL" sz="2800" dirty="0" smtClean="0">
                <a:solidFill>
                  <a:srgbClr val="FF0000"/>
                </a:solidFill>
              </a:rPr>
              <a:t>rozpoczęła się </a:t>
            </a:r>
            <a:r>
              <a:rPr lang="pl-PL" sz="2800" dirty="0" smtClean="0"/>
              <a:t>pierwsza wojna światowa?</a:t>
            </a:r>
          </a:p>
          <a:p>
            <a:r>
              <a:rPr lang="pl-PL" sz="2800" dirty="0" smtClean="0"/>
              <a:t>Kiedy </a:t>
            </a:r>
            <a:r>
              <a:rPr lang="pl-PL" sz="2800" dirty="0" smtClean="0">
                <a:solidFill>
                  <a:srgbClr val="FF0000"/>
                </a:solidFill>
              </a:rPr>
              <a:t>zakończyła się </a:t>
            </a:r>
            <a:r>
              <a:rPr lang="pl-PL" sz="2800" dirty="0" smtClean="0"/>
              <a:t>pierwsza wojna światowa?</a:t>
            </a:r>
          </a:p>
          <a:p>
            <a:r>
              <a:rPr lang="pl-PL" sz="2800" dirty="0" smtClean="0"/>
              <a:t>Kto był twórcą „</a:t>
            </a:r>
            <a:r>
              <a:rPr lang="pl-PL" sz="2800" dirty="0" smtClean="0">
                <a:solidFill>
                  <a:srgbClr val="FF0000"/>
                </a:solidFill>
              </a:rPr>
              <a:t>niebieskiej armii</a:t>
            </a:r>
            <a:r>
              <a:rPr lang="pl-PL" sz="2800" dirty="0" smtClean="0"/>
              <a:t>”?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Kto</a:t>
            </a:r>
            <a:r>
              <a:rPr lang="pl-PL" sz="2800" dirty="0" smtClean="0"/>
              <a:t> został Tymczasowym </a:t>
            </a:r>
            <a:r>
              <a:rPr lang="pl-PL" sz="2800" dirty="0"/>
              <a:t>N</a:t>
            </a:r>
            <a:r>
              <a:rPr lang="pl-PL" sz="2800" dirty="0" smtClean="0"/>
              <a:t>aczelnikiem </a:t>
            </a:r>
            <a:r>
              <a:rPr lang="pl-PL" sz="2800" dirty="0"/>
              <a:t>P</a:t>
            </a:r>
            <a:r>
              <a:rPr lang="pl-PL" sz="2800" dirty="0" smtClean="0"/>
              <a:t>aństwa?</a:t>
            </a:r>
            <a:endParaRPr lang="pl-PL" sz="2800" dirty="0"/>
          </a:p>
        </p:txBody>
      </p:sp>
      <p:pic>
        <p:nvPicPr>
          <p:cNvPr id="43010" name="Picture 2" descr="C:\Users\inter\Desktop\TH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30901"/>
            <a:ext cx="3614767" cy="292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MAMY </a:t>
            </a:r>
            <a:r>
              <a:rPr lang="pl-PL" b="1" i="1" dirty="0" smtClean="0">
                <a:solidFill>
                  <a:srgbClr val="FF0000"/>
                </a:solidFill>
              </a:rPr>
              <a:t>NIEPODLEGŁOŚĆ</a:t>
            </a:r>
            <a:r>
              <a:rPr lang="pl-PL" b="1" i="1" dirty="0" smtClean="0"/>
              <a:t> I CO DALEJ?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Aby Państwo się </a:t>
            </a:r>
            <a:r>
              <a:rPr lang="pl-PL" sz="2400" b="1" dirty="0" smtClean="0"/>
              <a:t>odrodziło</a:t>
            </a:r>
            <a:r>
              <a:rPr lang="pl-PL" sz="2400" dirty="0" smtClean="0"/>
              <a:t>, potrzebna była przede wszystkim </a:t>
            </a:r>
            <a:r>
              <a:rPr lang="pl-PL" sz="2400" b="1" dirty="0" smtClean="0"/>
              <a:t>zgoda</a:t>
            </a:r>
            <a:r>
              <a:rPr lang="pl-PL" sz="2400" dirty="0" smtClean="0"/>
              <a:t> różnych </a:t>
            </a:r>
            <a:r>
              <a:rPr lang="pl-PL" sz="2400" b="1" dirty="0" smtClean="0"/>
              <a:t>partii politycznych</a:t>
            </a:r>
            <a:r>
              <a:rPr lang="pl-PL" sz="2400" dirty="0" smtClean="0"/>
              <a:t>,</a:t>
            </a:r>
          </a:p>
          <a:p>
            <a:pPr algn="ctr">
              <a:buNone/>
            </a:pPr>
            <a:r>
              <a:rPr lang="pl-PL" sz="2400" dirty="0" smtClean="0"/>
              <a:t> dlatego uznały one </a:t>
            </a:r>
            <a:r>
              <a:rPr lang="pl-PL" sz="2400" i="1" dirty="0" smtClean="0">
                <a:solidFill>
                  <a:srgbClr val="FF0000"/>
                </a:solidFill>
              </a:rPr>
              <a:t>Józefa Piłsudskiego</a:t>
            </a:r>
            <a:r>
              <a:rPr lang="pl-PL" sz="2400" dirty="0" smtClean="0"/>
              <a:t>.</a:t>
            </a:r>
          </a:p>
          <a:p>
            <a:pPr>
              <a:buNone/>
            </a:pPr>
            <a:r>
              <a:rPr lang="pl-PL" sz="2400" dirty="0" smtClean="0"/>
              <a:t> Najważniejsza była </a:t>
            </a:r>
            <a:r>
              <a:rPr lang="pl-PL" sz="2400" b="1" dirty="0" smtClean="0"/>
              <a:t>niepodległość</a:t>
            </a:r>
            <a:r>
              <a:rPr lang="pl-PL" sz="2400" dirty="0" smtClean="0"/>
              <a:t>, a różnice w pomysłach na </a:t>
            </a:r>
            <a:r>
              <a:rPr lang="pl-PL" sz="2400" dirty="0" smtClean="0"/>
              <a:t>Polskę </a:t>
            </a:r>
          </a:p>
          <a:p>
            <a:pPr>
              <a:buNone/>
            </a:pPr>
            <a:r>
              <a:rPr lang="pl-PL" sz="2400" dirty="0" smtClean="0"/>
              <a:t>zeszły </a:t>
            </a:r>
            <a:r>
              <a:rPr lang="pl-PL" sz="2400" dirty="0" smtClean="0"/>
              <a:t>na dalszy plan.</a:t>
            </a:r>
          </a:p>
          <a:p>
            <a:pPr algn="ctr">
              <a:buNone/>
            </a:pPr>
            <a:r>
              <a:rPr lang="pl-PL" sz="2400" dirty="0" smtClean="0"/>
              <a:t>Nasza ojczyzna, </a:t>
            </a:r>
            <a:r>
              <a:rPr lang="pl-PL" sz="2400" b="1" dirty="0" smtClean="0">
                <a:solidFill>
                  <a:srgbClr val="FF0000"/>
                </a:solidFill>
              </a:rPr>
              <a:t>Polska</a:t>
            </a:r>
            <a:r>
              <a:rPr lang="pl-PL" sz="2400" dirty="0" smtClean="0"/>
              <a:t>, </a:t>
            </a:r>
            <a:r>
              <a:rPr lang="pl-PL" sz="2400" b="1" dirty="0" smtClean="0"/>
              <a:t>11 listopada 1918 </a:t>
            </a:r>
            <a:r>
              <a:rPr lang="pl-PL" sz="2400" dirty="0" smtClean="0"/>
              <a:t>roku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po 123 latach niewoli odzyskała niepodległość</a:t>
            </a:r>
            <a:r>
              <a:rPr lang="pl-PL" sz="2400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buNone/>
            </a:pPr>
            <a:r>
              <a:rPr lang="pl-PL" sz="2400" dirty="0" smtClean="0"/>
              <a:t>Właśnie dlatego dzień niepodległości to </a:t>
            </a:r>
            <a:r>
              <a:rPr lang="pl-PL" sz="2400" b="1" dirty="0" smtClean="0"/>
              <a:t>najważniejsze</a:t>
            </a:r>
            <a:r>
              <a:rPr lang="pl-PL" sz="2400" dirty="0" smtClean="0"/>
              <a:t> polskie święto.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2400" dirty="0" smtClean="0"/>
              <a:t>Wkrótce w Polsce odbyły się wybory do sejmu.</a:t>
            </a:r>
          </a:p>
          <a:p>
            <a:pPr algn="ctr">
              <a:buNone/>
            </a:pPr>
            <a:r>
              <a:rPr lang="pl-PL" sz="2400" dirty="0" smtClean="0"/>
              <a:t> Sejm postanowił, że godłem Polski będzie znowu </a:t>
            </a:r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Biały </a:t>
            </a:r>
            <a:r>
              <a:rPr lang="pl-PL" sz="2400" b="1" dirty="0" smtClean="0"/>
              <a:t>Orzeł w koronie</a:t>
            </a:r>
            <a:r>
              <a:rPr lang="pl-PL" sz="2400" dirty="0" smtClean="0"/>
              <a:t>, a barwami narodowymi </a:t>
            </a:r>
            <a:r>
              <a:rPr lang="pl-PL" sz="2400" b="1" dirty="0" smtClean="0">
                <a:solidFill>
                  <a:srgbClr val="FF0000"/>
                </a:solidFill>
              </a:rPr>
              <a:t>biel i czerwień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Orzeł Biały </a:t>
            </a:r>
            <a:r>
              <a:rPr lang="pl-PL" dirty="0" smtClean="0"/>
              <a:t>na czerwonym tle w koronie był herbem Polski od </a:t>
            </a:r>
            <a:r>
              <a:rPr lang="pl-PL" b="1" dirty="0" smtClean="0">
                <a:solidFill>
                  <a:srgbClr val="FF0000"/>
                </a:solidFill>
              </a:rPr>
              <a:t>1919</a:t>
            </a:r>
            <a:r>
              <a:rPr lang="pl-PL" dirty="0" smtClean="0"/>
              <a:t> roku.</a:t>
            </a:r>
          </a:p>
          <a:p>
            <a:pPr algn="ctr">
              <a:buNone/>
            </a:pPr>
            <a:r>
              <a:rPr lang="pl-PL" b="1" dirty="0" smtClean="0"/>
              <a:t>Złotówki</a:t>
            </a:r>
            <a:r>
              <a:rPr lang="pl-PL" dirty="0" smtClean="0"/>
              <a:t> pojawiły się w </a:t>
            </a:r>
            <a:r>
              <a:rPr lang="pl-PL" b="1" dirty="0" smtClean="0">
                <a:solidFill>
                  <a:srgbClr val="FF0000"/>
                </a:solidFill>
              </a:rPr>
              <a:t>1924</a:t>
            </a:r>
            <a:r>
              <a:rPr lang="pl-PL" dirty="0" smtClean="0"/>
              <a:t> roku.</a:t>
            </a:r>
            <a:endParaRPr lang="pl-PL" dirty="0"/>
          </a:p>
        </p:txBody>
      </p:sp>
      <p:pic>
        <p:nvPicPr>
          <p:cNvPr id="44034" name="Picture 2" descr="C:\Users\inter\Desktop\ORZEŁ.jpg"/>
          <p:cNvPicPr>
            <a:picLocks noChangeAspect="1" noChangeArrowheads="1"/>
          </p:cNvPicPr>
          <p:nvPr/>
        </p:nvPicPr>
        <p:blipFill>
          <a:blip r:embed="rId2"/>
          <a:srcRect l="16128" t="8065" r="16129" b="8064"/>
          <a:stretch>
            <a:fillRect/>
          </a:stretch>
        </p:blipFill>
        <p:spPr bwMode="auto">
          <a:xfrm>
            <a:off x="0" y="3143224"/>
            <a:ext cx="3000396" cy="3714776"/>
          </a:xfrm>
          <a:prstGeom prst="rect">
            <a:avLst/>
          </a:prstGeom>
          <a:noFill/>
        </p:spPr>
      </p:pic>
      <p:pic>
        <p:nvPicPr>
          <p:cNvPr id="44035" name="Picture 3" descr="C:\Users\inter\Desktop\złotów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6069228" cy="305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JAK ŚWIĘTOWAĆ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ODZYSKANIE </a:t>
            </a:r>
            <a:r>
              <a:rPr lang="pl-PL" b="1" i="1" dirty="0" smtClean="0">
                <a:solidFill>
                  <a:srgbClr val="FF0000"/>
                </a:solidFill>
              </a:rPr>
              <a:t>NIEPODLEGŁOŚCI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 </a:t>
            </a:r>
            <a:r>
              <a:rPr lang="pl-PL" b="1" dirty="0" smtClean="0"/>
              <a:t>1937</a:t>
            </a:r>
            <a:r>
              <a:rPr lang="pl-PL" dirty="0" smtClean="0"/>
              <a:t> roku Dzień </a:t>
            </a:r>
            <a:r>
              <a:rPr lang="pl-PL" b="1" dirty="0" smtClean="0"/>
              <a:t>11 listopada </a:t>
            </a:r>
            <a:r>
              <a:rPr lang="pl-PL" dirty="0" smtClean="0"/>
              <a:t>został </a:t>
            </a: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świętem narodowym</a:t>
            </a:r>
            <a:r>
              <a:rPr lang="pl-PL" dirty="0" smtClean="0"/>
              <a:t>.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Po drugiej wojnie światowej rocznica tego wydarzenia </a:t>
            </a:r>
            <a:r>
              <a:rPr lang="pl-PL" b="1" dirty="0" smtClean="0"/>
              <a:t>nie była </a:t>
            </a:r>
            <a:r>
              <a:rPr lang="pl-PL" b="1" dirty="0" smtClean="0"/>
              <a:t>obchodzona</a:t>
            </a:r>
            <a:r>
              <a:rPr lang="pl-PL" dirty="0" smtClean="0"/>
              <a:t>.</a:t>
            </a:r>
          </a:p>
          <a:p>
            <a:pPr algn="ctr">
              <a:buNone/>
            </a:pPr>
            <a:endParaRPr lang="pl-PL" sz="1400" dirty="0" smtClean="0"/>
          </a:p>
          <a:p>
            <a:pPr>
              <a:buNone/>
            </a:pPr>
            <a:r>
              <a:rPr lang="pl-PL" dirty="0" smtClean="0"/>
              <a:t>Od </a:t>
            </a:r>
            <a:r>
              <a:rPr lang="pl-PL" b="1" dirty="0" smtClean="0"/>
              <a:t>1989</a:t>
            </a:r>
            <a:r>
              <a:rPr lang="pl-PL" dirty="0" smtClean="0"/>
              <a:t> roku to święto nazywa się </a:t>
            </a:r>
            <a:r>
              <a:rPr lang="pl-PL" b="1" dirty="0" smtClean="0">
                <a:solidFill>
                  <a:srgbClr val="FF0000"/>
                </a:solidFill>
              </a:rPr>
              <a:t>NARODOWYM ŚWIĘTEM NIEPODLEGŁOŚCI</a:t>
            </a:r>
          </a:p>
          <a:p>
            <a:pPr algn="ctr"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/>
              <a:t>Nie trzeba tego dnia iść do szkoły ani do pracy.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CO MOŻNA ROBIĆ TEGO DNIA?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 wielu domach i balkonach wywieszane są polskie </a:t>
            </a:r>
            <a:r>
              <a:rPr lang="pl-PL" sz="2400" b="1" dirty="0" smtClean="0"/>
              <a:t>flagi</a:t>
            </a:r>
            <a:r>
              <a:rPr lang="pl-PL" sz="2400" dirty="0" smtClean="0"/>
              <a:t>. Trzeba pamiętać, że </a:t>
            </a:r>
            <a:r>
              <a:rPr lang="pl-PL" sz="2400" dirty="0" smtClean="0">
                <a:solidFill>
                  <a:srgbClr val="FF0000"/>
                </a:solidFill>
              </a:rPr>
              <a:t>flaga powinna być traktowana z godnością, nie może ona dotykać ziemi, powinna być czysta</a:t>
            </a:r>
          </a:p>
          <a:p>
            <a:r>
              <a:rPr lang="pl-PL" sz="2400" dirty="0" smtClean="0"/>
              <a:t>Warto wiedzieć, że </a:t>
            </a:r>
            <a:r>
              <a:rPr lang="pl-PL" sz="2400" b="1" dirty="0" smtClean="0"/>
              <a:t>2 maja </a:t>
            </a:r>
            <a:r>
              <a:rPr lang="pl-PL" sz="2400" dirty="0" smtClean="0"/>
              <a:t>obchodzimy </a:t>
            </a:r>
            <a:r>
              <a:rPr lang="pl-PL" sz="2400" b="1" dirty="0" smtClean="0"/>
              <a:t>Dzień Flagi Rzeczpospolitej Polskiej</a:t>
            </a:r>
          </a:p>
          <a:p>
            <a:r>
              <a:rPr lang="pl-PL" sz="2400" dirty="0" smtClean="0"/>
              <a:t>Główne obchody </a:t>
            </a:r>
            <a:r>
              <a:rPr lang="pl-PL" sz="2400" dirty="0" smtClean="0">
                <a:solidFill>
                  <a:srgbClr val="FF0000"/>
                </a:solidFill>
              </a:rPr>
              <a:t>Dnia Niepodległości </a:t>
            </a:r>
            <a:r>
              <a:rPr lang="pl-PL" sz="2400" dirty="0" smtClean="0"/>
              <a:t>organizuje się przy </a:t>
            </a:r>
            <a:r>
              <a:rPr lang="pl-PL" sz="2400" b="1" dirty="0" smtClean="0"/>
              <a:t>Grobie Nieznanego Żołnierza</a:t>
            </a:r>
            <a:r>
              <a:rPr lang="pl-PL" sz="2400" dirty="0" smtClean="0"/>
              <a:t>, czyli na placu Józefa Piłsudskiego w Warszawie</a:t>
            </a:r>
          </a:p>
          <a:p>
            <a:r>
              <a:rPr lang="pl-PL" sz="2400" dirty="0" smtClean="0"/>
              <a:t>Tego dnia można także wziąć udział w </a:t>
            </a:r>
            <a:r>
              <a:rPr lang="pl-PL" sz="2400" b="1" dirty="0" smtClean="0"/>
              <a:t>biegach</a:t>
            </a:r>
            <a:r>
              <a:rPr lang="pl-PL" sz="2400" dirty="0" smtClean="0"/>
              <a:t> </a:t>
            </a:r>
            <a:r>
              <a:rPr lang="pl-PL" sz="2400" b="1" dirty="0" smtClean="0"/>
              <a:t>niepodległości </a:t>
            </a:r>
            <a:r>
              <a:rPr lang="pl-PL" sz="2400" dirty="0" smtClean="0"/>
              <a:t>organizowanych w wielu miastach</a:t>
            </a:r>
          </a:p>
          <a:p>
            <a:r>
              <a:rPr lang="pl-PL" sz="2400" dirty="0" smtClean="0"/>
              <a:t>Można spotkać się z </a:t>
            </a:r>
            <a:r>
              <a:rPr lang="pl-PL" sz="2400" b="1" dirty="0" smtClean="0"/>
              <a:t>grupami rekonstrukcyjnymi</a:t>
            </a:r>
            <a:r>
              <a:rPr lang="pl-PL" sz="2400" dirty="0" smtClean="0"/>
              <a:t>, czyli osobami, które w mundurach </a:t>
            </a:r>
            <a:r>
              <a:rPr lang="pl-PL" sz="2400" dirty="0" smtClean="0">
                <a:solidFill>
                  <a:srgbClr val="FF0000"/>
                </a:solidFill>
              </a:rPr>
              <a:t>sprzed 100 lat </a:t>
            </a:r>
            <a:r>
              <a:rPr lang="pl-PL" sz="2400" dirty="0" smtClean="0"/>
              <a:t>opowiadają nam o historii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KOTYLION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 ten szczególny dzień warto zrobić </a:t>
            </a:r>
            <a:r>
              <a:rPr lang="pl-PL" dirty="0" smtClean="0">
                <a:solidFill>
                  <a:srgbClr val="FF0000"/>
                </a:solidFill>
              </a:rPr>
              <a:t>kotyliony</a:t>
            </a:r>
            <a:r>
              <a:rPr lang="pl-PL" dirty="0" smtClean="0"/>
              <a:t>, które przypina się do ubrań, aby w ten sposób pokazać, że </a:t>
            </a:r>
            <a:r>
              <a:rPr lang="pl-PL" dirty="0" smtClean="0">
                <a:solidFill>
                  <a:srgbClr val="FF0000"/>
                </a:solidFill>
              </a:rPr>
              <a:t>11 listopada </a:t>
            </a:r>
            <a:r>
              <a:rPr lang="pl-PL" dirty="0" smtClean="0"/>
              <a:t>to dla nas, Polaków, </a:t>
            </a:r>
            <a:r>
              <a:rPr lang="pl-PL" b="1" dirty="0" smtClean="0"/>
              <a:t>szczególny dzień</a:t>
            </a:r>
            <a:endParaRPr lang="pl-PL" b="1" dirty="0"/>
          </a:p>
        </p:txBody>
      </p:sp>
      <p:pic>
        <p:nvPicPr>
          <p:cNvPr id="18433" name="Picture 1" descr="C:\Users\inter\Desktop\koty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2571768" cy="336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DLACZEGO </a:t>
            </a:r>
            <a:r>
              <a:rPr lang="pl-PL" b="1" i="1" dirty="0" smtClean="0">
                <a:solidFill>
                  <a:srgbClr val="FF0000"/>
                </a:solidFill>
              </a:rPr>
              <a:t>POLSKI</a:t>
            </a:r>
            <a:r>
              <a:rPr lang="pl-PL" b="1" i="1" dirty="0" smtClean="0"/>
              <a:t> NIE BYŁO NA MAPIE?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W XVIII wieku Rzeczpospolita miała bardzo silnych sąsiadów – </a:t>
            </a:r>
            <a:r>
              <a:rPr lang="pl-PL" b="1" dirty="0" smtClean="0"/>
              <a:t>Rosję</a:t>
            </a:r>
            <a:r>
              <a:rPr lang="pl-PL" dirty="0" smtClean="0"/>
              <a:t>, </a:t>
            </a:r>
            <a:r>
              <a:rPr lang="pl-PL" b="1" dirty="0" smtClean="0"/>
              <a:t>Prusy</a:t>
            </a:r>
            <a:r>
              <a:rPr lang="pl-PL" dirty="0" smtClean="0"/>
              <a:t> i </a:t>
            </a:r>
            <a:r>
              <a:rPr lang="pl-PL" b="1" dirty="0" smtClean="0"/>
              <a:t>Austrię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Państwa te wtrącały się w wiele spraw – nawet wybory polskiego króla!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Rosja</a:t>
            </a:r>
            <a:r>
              <a:rPr lang="pl-PL" dirty="0" smtClean="0"/>
              <a:t>, </a:t>
            </a:r>
            <a:r>
              <a:rPr lang="pl-PL" b="1" dirty="0" smtClean="0"/>
              <a:t>Prusy</a:t>
            </a:r>
            <a:r>
              <a:rPr lang="pl-PL" dirty="0" smtClean="0"/>
              <a:t> i </a:t>
            </a:r>
            <a:r>
              <a:rPr lang="pl-PL" b="1" dirty="0" smtClean="0"/>
              <a:t>Austria</a:t>
            </a:r>
            <a:r>
              <a:rPr lang="pl-PL" dirty="0" smtClean="0"/>
              <a:t> wykorzystały swą siłę                    i przewagę, aby zniszczyć słabsze państwo,                 czyli Polskę.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BIBLIOGRAFIA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Książki z których korzystałam przy opracowaniu prezentacji:</a:t>
            </a:r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sz="1800" dirty="0" smtClean="0"/>
              <a:t>Jabłoński A. – „POLSKA droga do niepodległości”, Wydawnictwo SBM Sp. z .</a:t>
            </a:r>
            <a:r>
              <a:rPr lang="pl-PL" sz="1800" dirty="0" err="1" smtClean="0"/>
              <a:t>o.o</a:t>
            </a:r>
            <a:r>
              <a:rPr lang="pl-PL" sz="1800" dirty="0" smtClean="0"/>
              <a:t>;    </a:t>
            </a: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dirty="0" smtClean="0"/>
              <a:t>                          </a:t>
            </a:r>
            <a:r>
              <a:rPr lang="pl-PL" sz="1800" dirty="0" smtClean="0"/>
              <a:t>Warszawa,2018;</a:t>
            </a:r>
          </a:p>
          <a:p>
            <a:pPr>
              <a:buNone/>
            </a:pPr>
            <a:r>
              <a:rPr lang="pl-PL" sz="1800" dirty="0" smtClean="0"/>
              <a:t>Szarek J. „Jeszcze Polska nie zginęła”, Dom Wydawniczy Rafael, 2008.</a:t>
            </a:r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5" name="Obraz 4" descr="11 LISTOPADA NARODOWE ŚWIĘTO NIEPODLEGŁOŚCI | II Liceum Ogólnokształcą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29132"/>
            <a:ext cx="428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NASTĄPIŁY </a:t>
            </a:r>
            <a:r>
              <a:rPr lang="pl-PL" b="1" i="1" dirty="0" smtClean="0"/>
              <a:t> ROZBIORY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1772</a:t>
            </a:r>
            <a:r>
              <a:rPr lang="pl-PL" sz="2400" dirty="0" smtClean="0"/>
              <a:t> rok – </a:t>
            </a:r>
            <a:r>
              <a:rPr lang="pl-PL" sz="2800" b="1" dirty="0" smtClean="0"/>
              <a:t>I</a:t>
            </a:r>
            <a:r>
              <a:rPr lang="pl-PL" sz="2400" dirty="0" smtClean="0"/>
              <a:t> rozbiór Polski</a:t>
            </a:r>
          </a:p>
          <a:p>
            <a:r>
              <a:rPr lang="pl-PL" sz="2800" b="1" dirty="0" smtClean="0"/>
              <a:t>1793</a:t>
            </a:r>
            <a:r>
              <a:rPr lang="pl-PL" sz="2400" dirty="0" smtClean="0"/>
              <a:t> rok – </a:t>
            </a:r>
            <a:r>
              <a:rPr lang="pl-PL" sz="2800" b="1" dirty="0" smtClean="0"/>
              <a:t>II</a:t>
            </a:r>
            <a:r>
              <a:rPr lang="pl-PL" sz="2400" dirty="0" smtClean="0"/>
              <a:t> rozbiór Polski</a:t>
            </a:r>
          </a:p>
          <a:p>
            <a:r>
              <a:rPr lang="pl-PL" sz="2800" b="1" dirty="0" smtClean="0"/>
              <a:t>1795</a:t>
            </a:r>
            <a:r>
              <a:rPr lang="pl-PL" sz="2400" dirty="0" smtClean="0"/>
              <a:t> rok – </a:t>
            </a:r>
            <a:r>
              <a:rPr lang="pl-PL" sz="2800" b="1" dirty="0" smtClean="0"/>
              <a:t>III</a:t>
            </a:r>
            <a:r>
              <a:rPr lang="pl-PL" sz="2400" dirty="0" smtClean="0"/>
              <a:t> rozbiór Polski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Zobaczcie jak Rosja, Prusy i Austria</a:t>
            </a:r>
          </a:p>
          <a:p>
            <a:pPr>
              <a:buNone/>
            </a:pPr>
            <a:r>
              <a:rPr lang="pl-PL" sz="2400" dirty="0"/>
              <a:t>p</a:t>
            </a:r>
            <a:r>
              <a:rPr lang="pl-PL" sz="2400" dirty="0" smtClean="0"/>
              <a:t>odzieliły się Polską.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W ten sposób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Polska</a:t>
            </a:r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zniknęła z mapy Europy.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II rozbiór Polski – Między młotem, a kowadłem"/>
          <p:cNvPicPr>
            <a:picLocks noChangeAspect="1" noChangeArrowheads="1"/>
          </p:cNvPicPr>
          <p:nvPr/>
        </p:nvPicPr>
        <p:blipFill>
          <a:blip r:embed="rId2"/>
          <a:srcRect r="23662"/>
          <a:stretch>
            <a:fillRect/>
          </a:stretch>
        </p:blipFill>
        <p:spPr bwMode="auto">
          <a:xfrm>
            <a:off x="4929190" y="1857459"/>
            <a:ext cx="4214810" cy="3655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ZAPAMIĘTAJ 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ZABORCY</a:t>
            </a:r>
            <a:r>
              <a:rPr lang="pl-PL" dirty="0" smtClean="0"/>
              <a:t> – to państwa, które podzieliły Polskę   między </a:t>
            </a:r>
            <a:r>
              <a:rPr lang="pl-PL" dirty="0" smtClean="0"/>
              <a:t>siebie</a:t>
            </a:r>
          </a:p>
          <a:p>
            <a:endParaRPr lang="pl-PL" sz="16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ROZBIÓR POLSKI </a:t>
            </a:r>
            <a:r>
              <a:rPr lang="pl-PL" dirty="0" smtClean="0"/>
              <a:t>– to zabranie polskich ziem i  włączenie ich w granicę obcych państw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Ile wiesz o Narodowym Świecie Niepodległości? | sameQuiz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255"/>
            <a:ext cx="3816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SPRAWDŹ, CZY </a:t>
            </a:r>
            <a:r>
              <a:rPr lang="pl-PL" b="1" i="1" dirty="0" smtClean="0"/>
              <a:t> ZAPAMIĘTAŁEŚ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Co to jest </a:t>
            </a:r>
            <a:r>
              <a:rPr lang="pl-PL" sz="3600" b="1" dirty="0" smtClean="0">
                <a:solidFill>
                  <a:srgbClr val="FF0000"/>
                </a:solidFill>
              </a:rPr>
              <a:t>niepodległość</a:t>
            </a:r>
            <a:r>
              <a:rPr lang="pl-PL" sz="3600" dirty="0" smtClean="0"/>
              <a:t>?</a:t>
            </a:r>
          </a:p>
          <a:p>
            <a:r>
              <a:rPr lang="pl-PL" sz="3600" dirty="0" smtClean="0"/>
              <a:t>Jakie państwa dokonały rozbioru </a:t>
            </a:r>
            <a:r>
              <a:rPr lang="pl-PL" sz="3600" b="1" dirty="0" smtClean="0">
                <a:solidFill>
                  <a:srgbClr val="FF0000"/>
                </a:solidFill>
              </a:rPr>
              <a:t>Polski</a:t>
            </a:r>
            <a:r>
              <a:rPr lang="pl-PL" sz="3600" dirty="0" smtClean="0"/>
              <a:t>?</a:t>
            </a:r>
          </a:p>
          <a:p>
            <a:r>
              <a:rPr lang="pl-PL" sz="3600" dirty="0" smtClean="0"/>
              <a:t>Co to są </a:t>
            </a:r>
            <a:r>
              <a:rPr lang="pl-PL" sz="3600" b="1" dirty="0" smtClean="0">
                <a:solidFill>
                  <a:srgbClr val="FF0000"/>
                </a:solidFill>
              </a:rPr>
              <a:t>zaborcy</a:t>
            </a:r>
            <a:r>
              <a:rPr lang="pl-PL" sz="3600" dirty="0" smtClean="0"/>
              <a:t>?</a:t>
            </a:r>
          </a:p>
          <a:p>
            <a:r>
              <a:rPr lang="pl-PL" sz="3600" dirty="0" smtClean="0"/>
              <a:t>Podaj definicję </a:t>
            </a:r>
            <a:r>
              <a:rPr lang="pl-PL" sz="3600" b="1" dirty="0" smtClean="0">
                <a:solidFill>
                  <a:srgbClr val="FF0000"/>
                </a:solidFill>
              </a:rPr>
              <a:t>rozbioru</a:t>
            </a:r>
            <a:r>
              <a:rPr lang="pl-PL" sz="3600" dirty="0" smtClean="0"/>
              <a:t> </a:t>
            </a:r>
            <a:r>
              <a:rPr lang="pl-PL" sz="3600" dirty="0" smtClean="0"/>
              <a:t>Polski?</a:t>
            </a:r>
            <a:endParaRPr lang="pl-PL" sz="3600" dirty="0" smtClean="0"/>
          </a:p>
          <a:p>
            <a:r>
              <a:rPr lang="pl-PL" sz="3600" b="1" dirty="0" smtClean="0">
                <a:solidFill>
                  <a:srgbClr val="FF0000"/>
                </a:solidFill>
              </a:rPr>
              <a:t>Ile</a:t>
            </a:r>
            <a:r>
              <a:rPr lang="pl-PL" sz="3600" b="1" dirty="0" smtClean="0"/>
              <a:t> </a:t>
            </a:r>
            <a:r>
              <a:rPr lang="pl-PL" sz="3600" dirty="0" smtClean="0"/>
              <a:t>było rozbiorów Polski</a:t>
            </a:r>
            <a:r>
              <a:rPr lang="pl-PL" dirty="0" smtClean="0"/>
              <a:t>?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1987" name="Picture 3" descr="C:\Users\inter\Desktop\TH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7723"/>
            <a:ext cx="3347006" cy="271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CZY POLACY </a:t>
            </a:r>
            <a:r>
              <a:rPr lang="pl-PL" b="1" i="1" dirty="0" smtClean="0"/>
              <a:t>STRACILI </a:t>
            </a:r>
            <a:r>
              <a:rPr lang="pl-PL" b="1" i="1" dirty="0" smtClean="0">
                <a:solidFill>
                  <a:srgbClr val="FF0000"/>
                </a:solidFill>
              </a:rPr>
              <a:t>NADZIEJĘ</a:t>
            </a:r>
            <a:r>
              <a:rPr lang="pl-PL" b="1" i="1" dirty="0" smtClean="0"/>
              <a:t> NA NIEPODLEGŁOŚĆ?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1100" b="1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Nie, nigdy jej nie stracili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</a:p>
          <a:p>
            <a:pPr algn="ctr">
              <a:buNone/>
            </a:pPr>
            <a:endParaRPr lang="pl-PL" sz="2200" b="1" dirty="0" smtClean="0"/>
          </a:p>
          <a:p>
            <a:pPr algn="ctr">
              <a:buNone/>
            </a:pPr>
            <a:r>
              <a:rPr lang="pl-PL" dirty="0" smtClean="0"/>
              <a:t>Nie było państwa polskiego na mapie,                                                       ale pozostał </a:t>
            </a:r>
            <a:r>
              <a:rPr lang="pl-PL" b="1" dirty="0" smtClean="0"/>
              <a:t>naród</a:t>
            </a:r>
            <a:r>
              <a:rPr lang="pl-PL" dirty="0" smtClean="0"/>
              <a:t> – </a:t>
            </a:r>
            <a:r>
              <a:rPr lang="pl-PL" b="1" dirty="0" smtClean="0">
                <a:solidFill>
                  <a:srgbClr val="FF0000"/>
                </a:solidFill>
              </a:rPr>
              <a:t>Polacy</a:t>
            </a:r>
          </a:p>
          <a:p>
            <a:pPr algn="ctr"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dirty="0" smtClean="0"/>
              <a:t>Co więcej, kiedy tylko pojawiała się szansa na niepodległość, Polacy starali się ją wykorzystać.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PIERWSZA </a:t>
            </a:r>
            <a:r>
              <a:rPr lang="pl-PL" b="1" i="1" dirty="0" smtClean="0"/>
              <a:t>  SZANSA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545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dirty="0" smtClean="0"/>
              <a:t>   W </a:t>
            </a:r>
            <a:r>
              <a:rPr lang="pl-PL" b="1" dirty="0" smtClean="0">
                <a:solidFill>
                  <a:srgbClr val="FF0000"/>
                </a:solidFill>
              </a:rPr>
              <a:t>1797</a:t>
            </a:r>
            <a:r>
              <a:rPr lang="pl-PL" dirty="0" smtClean="0"/>
              <a:t> roku powstały </a:t>
            </a:r>
            <a:r>
              <a:rPr lang="pl-PL" b="1" dirty="0" smtClean="0"/>
              <a:t>legiony polskie</a:t>
            </a:r>
            <a:r>
              <a:rPr lang="pl-PL" dirty="0" smtClean="0"/>
              <a:t>.</a:t>
            </a:r>
          </a:p>
          <a:p>
            <a:pPr algn="ctr">
              <a:buNone/>
            </a:pPr>
            <a:r>
              <a:rPr lang="pl-PL" dirty="0" smtClean="0"/>
              <a:t>   </a:t>
            </a:r>
            <a:r>
              <a:rPr lang="pl-PL" dirty="0" smtClean="0"/>
              <a:t>Ich twórcą był generał </a:t>
            </a:r>
            <a:r>
              <a:rPr lang="pl-PL" b="1" dirty="0" smtClean="0">
                <a:solidFill>
                  <a:srgbClr val="FF0000"/>
                </a:solidFill>
              </a:rPr>
              <a:t>Henryk Dąbrowski</a:t>
            </a:r>
            <a:r>
              <a:rPr lang="pl-PL" dirty="0" smtClean="0"/>
              <a:t>. </a:t>
            </a:r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Specjalnie dla legionów </a:t>
            </a:r>
            <a:r>
              <a:rPr lang="pl-PL" b="1" dirty="0" smtClean="0">
                <a:solidFill>
                  <a:srgbClr val="FF0000"/>
                </a:solidFill>
              </a:rPr>
              <a:t>Józef Wybicki </a:t>
            </a:r>
            <a:r>
              <a:rPr lang="pl-PL" dirty="0" smtClean="0"/>
              <a:t>napisał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               Pieśń legionów </a:t>
            </a:r>
            <a:r>
              <a:rPr lang="pl-PL" b="1" dirty="0" smtClean="0"/>
              <a:t>polskich we Włoszech</a:t>
            </a:r>
            <a:r>
              <a:rPr lang="pl-PL" dirty="0" smtClean="0"/>
              <a:t>. 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dirty="0" smtClean="0"/>
              <a:t>Obecnie pieśń ta jest </a:t>
            </a:r>
            <a:r>
              <a:rPr lang="pl-PL" b="1" dirty="0" smtClean="0">
                <a:solidFill>
                  <a:srgbClr val="FF0000"/>
                </a:solidFill>
              </a:rPr>
              <a:t>polskim </a:t>
            </a:r>
            <a:r>
              <a:rPr lang="pl-PL" b="1" dirty="0">
                <a:solidFill>
                  <a:srgbClr val="FF0000"/>
                </a:solidFill>
              </a:rPr>
              <a:t>h</a:t>
            </a:r>
            <a:r>
              <a:rPr lang="pl-PL" b="1" dirty="0" smtClean="0">
                <a:solidFill>
                  <a:srgbClr val="FF0000"/>
                </a:solidFill>
              </a:rPr>
              <a:t>ymnem narodowym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Jej tekst przypomina, że nawet w chwilach trudnych dla kraju pozostaje nadzieja: </a:t>
            </a:r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„</a:t>
            </a:r>
            <a:r>
              <a:rPr lang="pl-PL" b="1" dirty="0" smtClean="0">
                <a:solidFill>
                  <a:srgbClr val="FF0000"/>
                </a:solidFill>
              </a:rPr>
              <a:t>jeszcze Polska nie umarła</a:t>
            </a:r>
            <a:r>
              <a:rPr lang="pl-PL" dirty="0" smtClean="0"/>
              <a:t>”.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9358346" cy="1285884"/>
          </a:xfrm>
        </p:spPr>
        <p:txBody>
          <a:bodyPr>
            <a:noAutofit/>
          </a:bodyPr>
          <a:lstStyle/>
          <a:p>
            <a:r>
              <a:rPr lang="pl-PL" b="1" i="1" dirty="0" smtClean="0"/>
              <a:t>HYMN POLSKI –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MAZUREK </a:t>
            </a:r>
            <a:r>
              <a:rPr lang="pl-PL" b="1" i="1" dirty="0" smtClean="0"/>
              <a:t>DĄBROWSKIEGO</a:t>
            </a:r>
            <a:endParaRPr lang="pl-PL" b="1" i="1" dirty="0"/>
          </a:p>
        </p:txBody>
      </p:sp>
      <p:pic>
        <p:nvPicPr>
          <p:cNvPr id="5" name="Symbol zastępczy zawartości 4" descr="C:\Users\inter\Desktop\HYMN PL.jpg"/>
          <p:cNvPicPr>
            <a:picLocks noGrp="1"/>
          </p:cNvPicPr>
          <p:nvPr>
            <p:ph idx="1"/>
          </p:nvPr>
        </p:nvPicPr>
        <p:blipFill>
          <a:blip r:embed="rId2"/>
          <a:srcRect l="6412" t="1310" r="1963" b="3493"/>
          <a:stretch>
            <a:fillRect/>
          </a:stretch>
        </p:blipFill>
        <p:spPr bwMode="auto">
          <a:xfrm>
            <a:off x="928662" y="1500174"/>
            <a:ext cx="71438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1521</Words>
  <Application>Microsoft Office PowerPoint</Application>
  <PresentationFormat>Pokaz na ekranie (4:3)</PresentationFormat>
  <Paragraphs>216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 POLSKA </vt:lpstr>
      <vt:lpstr>CO TO JEST NIEPODLEGŁOŚĆ?</vt:lpstr>
      <vt:lpstr>DLACZEGO POLSKI NIE BYŁO NA MAPIE?</vt:lpstr>
      <vt:lpstr>NASTĄPIŁY  ROZBIORY</vt:lpstr>
      <vt:lpstr>ZAPAMIĘTAJ </vt:lpstr>
      <vt:lpstr>SPRAWDŹ, CZY  ZAPAMIĘTAŁEŚ</vt:lpstr>
      <vt:lpstr>CZY POLACY STRACILI NADZIEJĘ NA NIEPODLEGŁOŚĆ?</vt:lpstr>
      <vt:lpstr>PIERWSZA   SZANSA</vt:lpstr>
      <vt:lpstr>HYMN POLSKI –  MAZUREK DĄBROWSKIEGO</vt:lpstr>
      <vt:lpstr>PAMIĘTAJ!</vt:lpstr>
      <vt:lpstr>DO KRAJU TEGO…TĘSKNO MI PANIE</vt:lpstr>
      <vt:lpstr>MUZYKA FRYDERYKA CHOPINA</vt:lpstr>
      <vt:lpstr>SPRAWDŹ CZY ZAPAMIĘTAŁEŚ</vt:lpstr>
      <vt:lpstr>DLACZEGO WYBUCHŁY POWSTANIA?</vt:lpstr>
      <vt:lpstr>KTO TY JESTEŚ? – POLAK MAŁY</vt:lpstr>
      <vt:lpstr>Slajd 16</vt:lpstr>
      <vt:lpstr>DLACZEGO PIERWSZA WOJNA ŚWIATOWA BYŁA WAŻNYM WYDARZENIEM?</vt:lpstr>
      <vt:lpstr>JAKI POMYSŁ NA ODZYSKANIE NIEPODLEGŁOŚCI MIAŁ JÓZEF PIŁSUDSKI?</vt:lpstr>
      <vt:lpstr>Jaki pomysł na odzyskanie niepodległości miał Roman Dmowski?</vt:lpstr>
      <vt:lpstr>Slajd 20</vt:lpstr>
      <vt:lpstr>Slajd 21</vt:lpstr>
      <vt:lpstr>CZY POLACY BYLI GOTOWI NA NIEPODLEGŁOŚĆ ?</vt:lpstr>
      <vt:lpstr>CO WYDARZYŁO SIĘ  11 LISTOPADA 1918 ROKU?</vt:lpstr>
      <vt:lpstr>SPRAWDŹ, CZY ZAPAMIĘTAŁEŚ</vt:lpstr>
      <vt:lpstr>MAMY NIEPODLEGŁOŚĆ I CO DALEJ?</vt:lpstr>
      <vt:lpstr>Slajd 26</vt:lpstr>
      <vt:lpstr>JAK ŚWIĘTOWAĆ  ODZYSKANIE NIEPODLEGŁOŚCI?</vt:lpstr>
      <vt:lpstr>CO MOŻNA ROBIĆ TEGO DNIA?</vt:lpstr>
      <vt:lpstr>KOTYLION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Grażyna Pasiak</dc:creator>
  <cp:lastModifiedBy>Grażyna Pasiak</cp:lastModifiedBy>
  <cp:revision>37</cp:revision>
  <dcterms:created xsi:type="dcterms:W3CDTF">2020-11-07T16:23:22Z</dcterms:created>
  <dcterms:modified xsi:type="dcterms:W3CDTF">2020-11-08T17:55:29Z</dcterms:modified>
</cp:coreProperties>
</file>