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6" r:id="rId9"/>
    <p:sldId id="264" r:id="rId10"/>
    <p:sldId id="265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 autoAdjust="0"/>
    <p:restoredTop sz="94660"/>
  </p:normalViewPr>
  <p:slideViewPr>
    <p:cSldViewPr snapToGrid="0">
      <p:cViewPr>
        <p:scale>
          <a:sx n="80" d="100"/>
          <a:sy n="80" d="100"/>
        </p:scale>
        <p:origin x="202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7D6FD-EB67-490E-BFC5-FE152896A1B7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6A42B-8B80-403A-B569-254A931A95E3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2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75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8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7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24C7545-40D8-4DCE-82F8-D8C5A3A08451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8ACA03-CAF1-48BA-904B-49597313A897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youtu.be/SpitOcZpEMU" TargetMode="Externa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s://i.iplsc.com/zdj-ilustracyjne/0007JGOE3WAPRP81-C122-F4.jpg" TargetMode="External"/><Relationship Id="rId20" Type="http://schemas.openxmlformats.org/officeDocument/2006/relationships/hyperlink" Target="https://www.ranker.com/list/famous-athletes-from-ireland/reference" TargetMode="External"/><Relationship Id="rId21" Type="http://schemas.openxmlformats.org/officeDocument/2006/relationships/hyperlink" Target="https://fajnepodroze.pl/irlandia-atrakcje/#:~:text=Do%20najch%C4%99tniej%20odwiedzanych%20miejsc%20zaliczy%C4%87%20mo%C5%BCna%3A%20Guinness%20Storehouse,wiele%20innych%20miejsc.%204.4%20%2F%205%20%287%20votes%29" TargetMode="External"/><Relationship Id="rId22" Type="http://schemas.openxmlformats.org/officeDocument/2006/relationships/hyperlink" Target="https://flipohity.pl/top-miejsca-w-irlandii/" TargetMode="External"/><Relationship Id="rId23" Type="http://schemas.openxmlformats.org/officeDocument/2006/relationships/hyperlink" Target="https://pl.wikipedia.org/wiki/Taniec_irlandzki" TargetMode="External"/><Relationship Id="rId24" Type="http://schemas.openxmlformats.org/officeDocument/2006/relationships/hyperlink" Target="http://www.irishroots.pl/taniec-rodzaje.htm" TargetMode="External"/><Relationship Id="rId25" Type="http://schemas.openxmlformats.org/officeDocument/2006/relationships/hyperlink" Target="https://pl.wikipedia.org/wiki/Historia_Irlandii" TargetMode="External"/><Relationship Id="rId26" Type="http://schemas.openxmlformats.org/officeDocument/2006/relationships/hyperlink" Target="https://tse2.mm.bing.net/th/id/OIP.fLFXeLkjP5nXO0owJcRBkgHaJ3?pid=ImgDet&amp;rs=1" TargetMode="External"/><Relationship Id="rId10" Type="http://schemas.openxmlformats.org/officeDocument/2006/relationships/hyperlink" Target="https://www.travelplanet.pl/przewodnik/irlandia/historia.html" TargetMode="External"/><Relationship Id="rId11" Type="http://schemas.openxmlformats.org/officeDocument/2006/relationships/hyperlink" Target="https://www.connollycove.com/irish-traditions/" TargetMode="External"/><Relationship Id="rId12" Type="http://schemas.openxmlformats.org/officeDocument/2006/relationships/hyperlink" Target="https://www.wondernetmag.com/wp-content/uploads/2020/06/bloomsday.jpg" TargetMode="External"/><Relationship Id="rId13" Type="http://schemas.openxmlformats.org/officeDocument/2006/relationships/hyperlink" Target="https://pl.glosbe.com/pl/ga/irlandia" TargetMode="External"/><Relationship Id="rId14" Type="http://schemas.openxmlformats.org/officeDocument/2006/relationships/hyperlink" Target="https://www.tenontours.com/traditional-irish-symbols-of-ireland/#:~:text=%20Traditional%20Irish%20Symbols%20of%20Ireland%20%201,Patrick%20drove%20all%20the%20snakes%20out...%20More%20" TargetMode="External"/><Relationship Id="rId15" Type="http://schemas.openxmlformats.org/officeDocument/2006/relationships/hyperlink" Target="https://d1hekt5vpuuw9b.cloudfront.net/assets/c09215f5c945a91c33bdc5ca08860cb5_shamrock-joke-300x300_gallery.jpg" TargetMode="External"/><Relationship Id="rId16" Type="http://schemas.openxmlformats.org/officeDocument/2006/relationships/hyperlink" Target="https://th.bing.com/th/id/Re625bf70b75001b97c2a483326cb5801?rik=YcBPiukkACFfwg&amp;riu=http://cdns3.gear4music.com/media/6/60491/1200/preview.jpg&amp;ehk=Y6SEpMBibDr2/CwsuR1vggb488kvN6LOYSweltDDpKA=&amp;risl=&amp;pid=ImgRaw" TargetMode="External"/><Relationship Id="rId17" Type="http://schemas.openxmlformats.org/officeDocument/2006/relationships/hyperlink" Target="https://ocdn.eu/pulscms-transforms/1/kBuktkqTURBXy80NjAxYzIxMTc0M2ExNTYzYTE0NzkyMzQ4OGE5YWFjMy5qcGVnkpUDAADNFjPNDH2TBc0DUs0B3g" TargetMode="External"/><Relationship Id="rId18" Type="http://schemas.openxmlformats.org/officeDocument/2006/relationships/hyperlink" Target="https://tse1.mm.bing.net/th/id/OIP.jpOFGQGFy2w49tdKa6X4yAAAAA?pid=ImgDet&amp;rs=1" TargetMode="External"/><Relationship Id="rId19" Type="http://schemas.openxmlformats.org/officeDocument/2006/relationships/hyperlink" Target="https://en.wikipedia.org/wiki/List_of_Nobel_laureates_by_country#Ireland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h.bing.com/th/id/R80af9c65e4044e71bc07e79471f16069?rik=WCKUFuZkAc2iGQ&amp;riu=http://www.theemeraldisle.org/images/leprechaun.jpg&amp;ehk=60dEiqMuxj8MIH0EIBCHom2FSj3JYJe1tnUTMICG02o=&amp;risl=&amp;pid=ImgRaw" TargetMode="External"/><Relationship Id="rId3" Type="http://schemas.openxmlformats.org/officeDocument/2006/relationships/hyperlink" Target="https://www.deepl.com/translator#pl/zh/Irlandia" TargetMode="External"/><Relationship Id="rId4" Type="http://schemas.openxmlformats.org/officeDocument/2006/relationships/hyperlink" Target="https://tse3.mm.bing.net/th/id/OIP.KMQLQ92VAyXoJQJ4sdpE9QHaEz?pid=ImgDet&amp;rs=1" TargetMode="External"/><Relationship Id="rId5" Type="http://schemas.openxmlformats.org/officeDocument/2006/relationships/hyperlink" Target="https://img.freepik.com/darmowe-zdjecie/flaga-irlandii-na-bialym-tle_118047-1882.jpg?size=626&amp;ext=jpg" TargetMode="External"/><Relationship Id="rId6" Type="http://schemas.openxmlformats.org/officeDocument/2006/relationships/hyperlink" Target="https://www.skyscanner.ie/news/features/facts-about-ireland" TargetMode="External"/><Relationship Id="rId7" Type="http://schemas.openxmlformats.org/officeDocument/2006/relationships/hyperlink" Target="https://www.musiccentar.com/wp-content/uploads/2018/12/Salvi-Reus-49-Premium-harfa-1.jpg" TargetMode="External"/><Relationship Id="rId8" Type="http://schemas.openxmlformats.org/officeDocument/2006/relationships/hyperlink" Target="https://www.episodi.fi/wp-content/uploads/titanic-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c 65"/>
          <p:cNvSpPr/>
          <p:nvPr/>
        </p:nvSpPr>
        <p:spPr>
          <a:xfrm>
            <a:off x="12946539" y="4607834"/>
            <a:ext cx="355803" cy="33521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utoShape 2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572" y="-1341892"/>
            <a:ext cx="5834743" cy="1349829"/>
          </a:xfrm>
        </p:spPr>
        <p:txBody>
          <a:bodyPr>
            <a:normAutofit/>
          </a:bodyPr>
          <a:lstStyle/>
          <a:p>
            <a:r>
              <a:rPr lang="pl-PL" dirty="0" smtClean="0"/>
              <a:t>Irlandia</a:t>
            </a:r>
            <a:endParaRPr lang="en-US" dirty="0"/>
          </a:p>
        </p:txBody>
      </p:sp>
      <p:sp>
        <p:nvSpPr>
          <p:cNvPr id="7" name="AutoShape 6" descr="See the source image"/>
          <p:cNvSpPr>
            <a:spLocks noChangeAspect="1" noChangeArrowheads="1"/>
          </p:cNvSpPr>
          <p:nvPr/>
        </p:nvSpPr>
        <p:spPr bwMode="auto">
          <a:xfrm>
            <a:off x="1102632" y="922337"/>
            <a:ext cx="2092999" cy="20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-1432901" y="5294085"/>
            <a:ext cx="538044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-1010404" y="4793342"/>
            <a:ext cx="538044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-1459140" y="4804228"/>
            <a:ext cx="538044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-965750" y="5283199"/>
            <a:ext cx="538044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-1010404" y="5141685"/>
            <a:ext cx="115547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-1066606" y="5642428"/>
            <a:ext cx="176493" cy="276497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-1043284" y="4787899"/>
            <a:ext cx="564324" cy="59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1468347" y="4804228"/>
            <a:ext cx="573490" cy="58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-977524" y="5272313"/>
            <a:ext cx="538044" cy="500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-1426260" y="5209721"/>
            <a:ext cx="557642" cy="563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2542792" y="4289425"/>
            <a:ext cx="524919" cy="537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2530681" y="3897538"/>
            <a:ext cx="522514" cy="55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2906104" y="4252685"/>
            <a:ext cx="516569" cy="55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2881428" y="3897539"/>
            <a:ext cx="565922" cy="551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5" y="280500"/>
            <a:ext cx="3179133" cy="2873586"/>
          </a:xfrm>
          <a:prstGeom prst="rect">
            <a:avLst/>
          </a:prstGeom>
        </p:spPr>
      </p:pic>
      <p:sp>
        <p:nvSpPr>
          <p:cNvPr id="75" name="Arc 74"/>
          <p:cNvSpPr/>
          <p:nvPr/>
        </p:nvSpPr>
        <p:spPr>
          <a:xfrm>
            <a:off x="12663577" y="1314676"/>
            <a:ext cx="355803" cy="33521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Oval 75"/>
          <p:cNvSpPr/>
          <p:nvPr/>
        </p:nvSpPr>
        <p:spPr>
          <a:xfrm>
            <a:off x="12259830" y="996267"/>
            <a:ext cx="524919" cy="537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7" name="Oval 76"/>
          <p:cNvSpPr/>
          <p:nvPr/>
        </p:nvSpPr>
        <p:spPr>
          <a:xfrm>
            <a:off x="12247719" y="604380"/>
            <a:ext cx="522514" cy="55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Oval 77"/>
          <p:cNvSpPr/>
          <p:nvPr/>
        </p:nvSpPr>
        <p:spPr>
          <a:xfrm>
            <a:off x="12623142" y="959527"/>
            <a:ext cx="516569" cy="551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9" name="Oval 78"/>
          <p:cNvSpPr/>
          <p:nvPr/>
        </p:nvSpPr>
        <p:spPr>
          <a:xfrm>
            <a:off x="12598466" y="604381"/>
            <a:ext cx="565922" cy="551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0" name="Rectangle 79"/>
          <p:cNvSpPr/>
          <p:nvPr/>
        </p:nvSpPr>
        <p:spPr>
          <a:xfrm>
            <a:off x="643459" y="6022283"/>
            <a:ext cx="63784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Alicja Biernacka 13 lat 7c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87" y="3962289"/>
            <a:ext cx="2757255" cy="18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8 -0.03172 L 0.04752 0.5412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 -0.1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14375 L 0.19011 -0.1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14375 L 0.19011 -0.1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 -0.1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1 -0.1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14375 L 0.19011 -0.1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 -0.1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1 -0.1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 -0.1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14375 L 0.1901 -0.1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5 -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5 -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5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25 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5 -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25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5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5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25 -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25 -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4" grpId="0" animBg="1"/>
      <p:bldP spid="62" grpId="0" animBg="1"/>
      <p:bldP spid="65" grpId="0" animBg="1"/>
      <p:bldP spid="6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607" y="158234"/>
            <a:ext cx="71979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Najlepsi </a:t>
            </a:r>
            <a:r>
              <a:rPr lang="pl-PL" sz="4800" dirty="0" err="1" smtClean="0">
                <a:ln w="0"/>
              </a:rPr>
              <a:t>irlandcy</a:t>
            </a:r>
            <a:r>
              <a:rPr lang="pl-PL" sz="4800" dirty="0" smtClean="0">
                <a:ln w="0"/>
              </a:rPr>
              <a:t> sportowcy:</a:t>
            </a:r>
            <a:endParaRPr lang="en-US" sz="48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17" y="1230184"/>
            <a:ext cx="106692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Sonia </a:t>
            </a:r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O'Sullivan</a:t>
            </a:r>
            <a:r>
              <a:rPr lang="pl-P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Wygrała złoty medal w biegu na 5000 metrów na Mistrzostwach Świata w 1995 roku oraz srebrny medal w biegu na 5000 metrów na Igrzyskach Olimpijskich w 2000 roku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</a:t>
            </a:r>
            <a:r>
              <a:rPr lang="pl-PL" sz="2000" u="sng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Nash</a:t>
            </a:r>
            <a:r>
              <a:rPr lang="pl-P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jako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amator posiadał irlandzki tytuł narodowy i reprezentował Irlandię na Igrzyskach Olimpijskich w 1972 roku. Jako zawodowiec zdobył tytuły zawodowe Brytyjczyka, a następnie Europejczyka w wadze lekkiej, ale przegrał z Jimem Wattem, kiedy ten zmierzył się z nim o tytuł World Boxing </a:t>
            </a:r>
            <a:r>
              <a:rPr lang="pl-P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Michael </a:t>
            </a:r>
            <a:r>
              <a:rPr lang="pl-PL" sz="2000" u="sng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Delany</a:t>
            </a:r>
            <a:r>
              <a:rPr lang="pl-P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zdobył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złoty medal w biegu na 1500 metrów na Letnich Igrzyskach Olimpijskich w Melbourne w 1956 roku. Później zdobył brązowy medal w biegu na 1500 metrów podczas Mistrzostw Europy w Lekkiej Atletyce w Sztokholmie w 1958 roku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Edmund Christopher </a:t>
            </a:r>
            <a:r>
              <a:rPr lang="pl-P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Joyce </a:t>
            </a:r>
            <a:r>
              <a:rPr lang="pl-P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były irlandzki </a:t>
            </a:r>
            <a:r>
              <a:rPr lang="pl-PL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krykiecista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który grał zarówno dla reprezentacji Irlandii, jak i Anglii. </a:t>
            </a:r>
            <a:endParaRPr lang="pl-PL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016" y="290118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Taniec Irlandzki:</a:t>
            </a:r>
            <a:endParaRPr lang="en-US" sz="48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0567" y="5246128"/>
            <a:ext cx="3129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Link do filmiku</a:t>
            </a:r>
            <a:r>
              <a:rPr lang="pl-PL" dirty="0" smtClean="0">
                <a:ln w="0"/>
              </a:rPr>
              <a:t>:</a:t>
            </a:r>
          </a:p>
          <a:p>
            <a:pPr algn="ctr"/>
            <a:r>
              <a:rPr lang="en-US" dirty="0">
                <a:ln w="0"/>
                <a:hlinkClick r:id="rId2"/>
              </a:rPr>
              <a:t>https://</a:t>
            </a:r>
            <a:r>
              <a:rPr lang="en-US" dirty="0" smtClean="0">
                <a:ln w="0"/>
                <a:hlinkClick r:id="rId2"/>
              </a:rPr>
              <a:t>youtu.be/SpitOcZpEMU</a:t>
            </a:r>
            <a:endParaRPr lang="pl-PL" dirty="0" smtClean="0">
              <a:ln w="0"/>
            </a:endParaRPr>
          </a:p>
          <a:p>
            <a:pPr algn="ctr"/>
            <a:endParaRPr lang="en-US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567" y="5128054"/>
            <a:ext cx="3129768" cy="102561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596" y="1283290"/>
            <a:ext cx="4630072" cy="3123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448" y="126718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Taniec irlandzki nie ma sobie równych. Każdy, kto kiedykolwiek widział pokaz tańca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irlandzkiego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wie, że w tańcu irlandzkim najważniejsza jest wyprostowana sylwetka i praca nóg.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HISTORIA: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dokładnych informacji, kiedy taniec irlandzki miał swój początek, ale pierwsze wzmianki o nim można szacować na ok. 300 r. </a:t>
            </a:r>
            <a:r>
              <a:rPr lang="pl-PL" dirty="0" smtClean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p.n.e.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Taniec ten zanikł w okresie najazdu wikingów, kolejne wzmianki pojawiają się dopiero w XVI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wieku.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Charakterystyka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Wyróżnia się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dwie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podstawowe formy tańca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irlandzkiego: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grupowe,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solowe</a:t>
            </a:r>
          </a:p>
          <a:p>
            <a:endParaRPr lang="pl-PL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4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1982" y="241388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BIBLIOGRAFIA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721" y="1164718"/>
            <a:ext cx="114564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https://th.bing.com/th/id/R80af9c65e4044e71bc07e79471f16069?rik=WCKUFuZkAc2iGQ&amp;riu=http%3a%2f%2fwww.theemeraldisle.org%2fimages%2fleprechaun.jpg&amp;ehk=60dEiqMuxj8MIH0EIBCHom2FSj3JYJe1tnUTMICG02o%3d&amp;risl=&amp;</a:t>
            </a:r>
            <a:r>
              <a:rPr lang="en-US" sz="1200" dirty="0" smtClean="0">
                <a:hlinkClick r:id="rId2"/>
              </a:rPr>
              <a:t>pid=ImgRaw</a:t>
            </a:r>
            <a:endParaRPr lang="pl-PL" sz="1200" dirty="0" smtClean="0"/>
          </a:p>
          <a:p>
            <a:r>
              <a:rPr lang="en-US" sz="1200" dirty="0" err="1">
                <a:hlinkClick r:id="rId3"/>
              </a:rPr>
              <a:t>DeepL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smtClean="0">
                <a:hlinkClick r:id="rId3"/>
              </a:rPr>
              <a:t>Translate</a:t>
            </a:r>
            <a:endParaRPr lang="pl-PL" sz="1200" dirty="0" smtClean="0"/>
          </a:p>
          <a:p>
            <a:r>
              <a:rPr lang="pl-PL" sz="1200" dirty="0">
                <a:hlinkClick r:id="rId4"/>
              </a:rPr>
              <a:t>https://</a:t>
            </a:r>
            <a:r>
              <a:rPr lang="pl-PL" sz="1200" dirty="0" smtClean="0">
                <a:hlinkClick r:id="rId4"/>
              </a:rPr>
              <a:t>tse3.mm.bing.net/th/id/OIP.KMQLQ92VAyXoJQJ4sdpE9QHaEz?pid=ImgDet&amp;rs=1</a:t>
            </a:r>
            <a:endParaRPr lang="pl-PL" sz="1200" dirty="0" smtClean="0"/>
          </a:p>
          <a:p>
            <a:r>
              <a:rPr lang="pl-PL" sz="1200" dirty="0">
                <a:hlinkClick r:id="rId5"/>
              </a:rPr>
              <a:t>https://</a:t>
            </a:r>
            <a:r>
              <a:rPr lang="pl-PL" sz="1200" dirty="0" smtClean="0">
                <a:hlinkClick r:id="rId5"/>
              </a:rPr>
              <a:t>img.freepik.com/darmowe-zdjecie/flaga-irlandii-na-bialym-tle_118047-1882.jpg?size=626&amp;ext=jpg</a:t>
            </a:r>
            <a:endParaRPr lang="pl-PL" sz="1200" dirty="0" smtClean="0"/>
          </a:p>
          <a:p>
            <a:r>
              <a:rPr lang="en-US" sz="1200" dirty="0">
                <a:hlinkClick r:id="rId6"/>
              </a:rPr>
              <a:t>16 surprising facts about Ireland you probably didn't know | </a:t>
            </a:r>
            <a:r>
              <a:rPr lang="en-US" sz="1200" dirty="0" err="1">
                <a:hlinkClick r:id="rId6"/>
              </a:rPr>
              <a:t>Skyscanner</a:t>
            </a:r>
            <a:r>
              <a:rPr lang="en-US" sz="1200" dirty="0">
                <a:hlinkClick r:id="rId6"/>
              </a:rPr>
              <a:t> Ireland</a:t>
            </a:r>
            <a:endParaRPr lang="pl-PL" sz="1200" dirty="0" smtClean="0"/>
          </a:p>
          <a:p>
            <a:r>
              <a:rPr lang="pl-PL" sz="1200" dirty="0">
                <a:hlinkClick r:id="rId7"/>
              </a:rPr>
              <a:t>https://</a:t>
            </a:r>
            <a:r>
              <a:rPr lang="pl-PL" sz="1200" dirty="0" smtClean="0">
                <a:hlinkClick r:id="rId7"/>
              </a:rPr>
              <a:t>www.musiccentar.com/wp-content/uploads/2018/12/Salvi-Reus-49-Premium-harfa-1.jpg</a:t>
            </a:r>
            <a:endParaRPr lang="pl-PL" sz="1200" dirty="0" smtClean="0"/>
          </a:p>
          <a:p>
            <a:r>
              <a:rPr lang="pl-PL" sz="1200" dirty="0">
                <a:hlinkClick r:id="rId8"/>
              </a:rPr>
              <a:t>https://</a:t>
            </a:r>
            <a:r>
              <a:rPr lang="pl-PL" sz="1200" dirty="0" smtClean="0">
                <a:hlinkClick r:id="rId8"/>
              </a:rPr>
              <a:t>www.episodi.fi/wp-content/uploads/titanic-2.jpg</a:t>
            </a:r>
            <a:endParaRPr lang="pl-PL" sz="1200" dirty="0" smtClean="0"/>
          </a:p>
          <a:p>
            <a:r>
              <a:rPr lang="pl-PL" sz="1200" dirty="0">
                <a:hlinkClick r:id="rId9"/>
              </a:rPr>
              <a:t>https://</a:t>
            </a:r>
            <a:r>
              <a:rPr lang="pl-PL" sz="1200" dirty="0" smtClean="0">
                <a:hlinkClick r:id="rId9"/>
              </a:rPr>
              <a:t>i.iplsc.com/zdj-ilustracyjne/0007JGOE3WAPRP81-C122-F4.jpg</a:t>
            </a:r>
            <a:endParaRPr lang="pl-PL" sz="1200" dirty="0" smtClean="0"/>
          </a:p>
          <a:p>
            <a:r>
              <a:rPr lang="pl-PL" sz="1200" dirty="0">
                <a:hlinkClick r:id="rId10"/>
              </a:rPr>
              <a:t>Historia Irlandii dla bardzo dociekliwych na </a:t>
            </a:r>
            <a:r>
              <a:rPr lang="pl-PL" sz="1200" dirty="0" smtClean="0">
                <a:hlinkClick r:id="rId10"/>
              </a:rPr>
              <a:t>travelplanet.pl</a:t>
            </a:r>
            <a:endParaRPr lang="pl-PL" sz="1200" dirty="0" smtClean="0"/>
          </a:p>
          <a:p>
            <a:r>
              <a:rPr lang="en-US" sz="1200" dirty="0">
                <a:hlinkClick r:id="rId11"/>
              </a:rPr>
              <a:t>Famous Irish Traditions: Music, Sports, Folklore &amp; More | Connolly </a:t>
            </a:r>
            <a:r>
              <a:rPr lang="en-US" sz="1200" dirty="0" smtClean="0">
                <a:hlinkClick r:id="rId11"/>
              </a:rPr>
              <a:t>Cove</a:t>
            </a:r>
            <a:endParaRPr lang="pl-PL" sz="1200" dirty="0" smtClean="0"/>
          </a:p>
          <a:p>
            <a:r>
              <a:rPr lang="pl-PL" sz="1200" dirty="0">
                <a:hlinkClick r:id="rId12"/>
              </a:rPr>
              <a:t>https://</a:t>
            </a:r>
            <a:r>
              <a:rPr lang="pl-PL" sz="1200" dirty="0" smtClean="0">
                <a:hlinkClick r:id="rId12"/>
              </a:rPr>
              <a:t>www.wondernetmag.com/wp-content/uploads/2020/06/bloomsday.jpg</a:t>
            </a:r>
            <a:endParaRPr lang="pl-PL" sz="1200" dirty="0" smtClean="0"/>
          </a:p>
          <a:p>
            <a:r>
              <a:rPr lang="pl-PL" sz="1200" dirty="0"/>
              <a:t>https://th.bing.com/th/id/R30a27a2db1405d2e6f6304aedfe866bb?rik=lVYNVskCBW%2b91Q&amp;riu=http%3a%2f%2fassets.ecenglish.com%2fblogs%2fuploads%2fsites%2f34%2f2015%2f04%2fIMG_2097-w900-h900.jpg&amp;ehk=F%2fhddeMJQ7gNRkhKyjxn05MJ4McJpx81CL7gllAfJyk%3d&amp;risl=&amp;</a:t>
            </a:r>
            <a:r>
              <a:rPr lang="pl-PL" sz="1200" dirty="0" smtClean="0"/>
              <a:t>pid=ImgRaw</a:t>
            </a:r>
          </a:p>
          <a:p>
            <a:r>
              <a:rPr lang="pl-PL" sz="1200" dirty="0" err="1">
                <a:hlinkClick r:id="rId13"/>
              </a:rPr>
              <a:t>irlandia</a:t>
            </a:r>
            <a:r>
              <a:rPr lang="pl-PL" sz="1200" dirty="0">
                <a:hlinkClick r:id="rId13"/>
              </a:rPr>
              <a:t> po irlandzku — Słownik Polsko - Irlandzki | </a:t>
            </a:r>
            <a:r>
              <a:rPr lang="pl-PL" sz="1200" dirty="0" err="1" smtClean="0">
                <a:hlinkClick r:id="rId13"/>
              </a:rPr>
              <a:t>Glosbe</a:t>
            </a:r>
            <a:endParaRPr lang="pl-PL" sz="1200" dirty="0" smtClean="0"/>
          </a:p>
          <a:p>
            <a:r>
              <a:rPr lang="en-US" sz="1200" dirty="0">
                <a:hlinkClick r:id="rId14"/>
              </a:rPr>
              <a:t>Traditional Irish Symbols of Ireland - Tenon Tours</a:t>
            </a:r>
            <a:endParaRPr lang="pl-PL" sz="1200" dirty="0" smtClean="0"/>
          </a:p>
          <a:p>
            <a:r>
              <a:rPr lang="pl-PL" sz="1200" dirty="0">
                <a:hlinkClick r:id="rId15"/>
              </a:rPr>
              <a:t>https://</a:t>
            </a:r>
            <a:r>
              <a:rPr lang="pl-PL" sz="1200" dirty="0" smtClean="0">
                <a:hlinkClick r:id="rId15"/>
              </a:rPr>
              <a:t>d1hekt5vpuuw9b.cloudfront.net/assets/c09215f5c945a91c33bdc5ca08860cb5_shamrock-joke-300x300_gallery.jpg</a:t>
            </a:r>
            <a:endParaRPr lang="pl-PL" sz="1200" dirty="0" smtClean="0"/>
          </a:p>
          <a:p>
            <a:r>
              <a:rPr lang="pl-PL" sz="1200" dirty="0">
                <a:hlinkClick r:id="rId16"/>
              </a:rPr>
              <a:t>https://th.bing.com/th/id/Re625bf70b75001b97c2a483326cb5801?rik=YcBPiukkACFfwg&amp;riu=http%3a%2f%2fcdns3.gear4music.com%2fmedia%2f6%2f60491%2f1200%2fpreview.jpg&amp;ehk=Y6SEpMBibDr2%2fCwsuR1vggb488kvN6LOYSweltDDpKA%3d&amp;risl=&amp;</a:t>
            </a:r>
            <a:r>
              <a:rPr lang="pl-PL" sz="1200" dirty="0" smtClean="0">
                <a:hlinkClick r:id="rId16"/>
              </a:rPr>
              <a:t>pid=ImgRaw</a:t>
            </a:r>
            <a:endParaRPr lang="pl-PL" sz="1200" dirty="0" smtClean="0"/>
          </a:p>
          <a:p>
            <a:r>
              <a:rPr lang="pl-PL" sz="1200" dirty="0">
                <a:hlinkClick r:id="rId17"/>
              </a:rPr>
              <a:t>https://</a:t>
            </a:r>
            <a:r>
              <a:rPr lang="pl-PL" sz="1200" dirty="0" smtClean="0">
                <a:hlinkClick r:id="rId17"/>
              </a:rPr>
              <a:t>ocdn.eu/pulscms-transforms/1/kBuktkqTURBXy80NjAxYzIxMTc0M2ExNTYzYTE0NzkyMzQ4OGE5YWFjMy5qcGVnkpUDAADNFjPNDH2TBc0DUs0B3g</a:t>
            </a:r>
            <a:endParaRPr lang="pl-PL" sz="1200" dirty="0" smtClean="0"/>
          </a:p>
          <a:p>
            <a:r>
              <a:rPr lang="pl-PL" sz="1200" dirty="0">
                <a:hlinkClick r:id="rId18"/>
              </a:rPr>
              <a:t>https://</a:t>
            </a:r>
            <a:r>
              <a:rPr lang="pl-PL" sz="1200" dirty="0" smtClean="0">
                <a:hlinkClick r:id="rId18"/>
              </a:rPr>
              <a:t>tse1.mm.bing.net/th/id/OIP.jpOFGQGFy2w49tdKa6X4yAAAAA?pid=ImgDet&amp;rs=1</a:t>
            </a:r>
            <a:endParaRPr lang="pl-PL" sz="1200" dirty="0" smtClean="0"/>
          </a:p>
          <a:p>
            <a:r>
              <a:rPr lang="en-US" sz="1200" dirty="0">
                <a:hlinkClick r:id="rId19"/>
              </a:rPr>
              <a:t>List of Nobel laureates by country </a:t>
            </a:r>
            <a:r>
              <a:rPr lang="en-US" sz="1200" dirty="0" smtClean="0">
                <a:hlinkClick r:id="rId19"/>
              </a:rPr>
              <a:t>– Wikipedia</a:t>
            </a:r>
            <a:endParaRPr lang="pl-PL" sz="1200" dirty="0" smtClean="0"/>
          </a:p>
          <a:p>
            <a:r>
              <a:rPr lang="en-US" sz="1200" dirty="0">
                <a:hlinkClick r:id="rId20"/>
              </a:rPr>
              <a:t>Famous Athletes from Ireland | List of Irish Athletes (ranker.com)</a:t>
            </a:r>
            <a:endParaRPr lang="pl-PL" sz="1200" dirty="0"/>
          </a:p>
          <a:p>
            <a:r>
              <a:rPr lang="pl-PL" sz="1200" dirty="0">
                <a:hlinkClick r:id="rId21"/>
              </a:rPr>
              <a:t>10 najlepszych atrakcji w Irlandii - Fajne Podróże (fajnepodroze.pl)</a:t>
            </a:r>
            <a:endParaRPr lang="pl-PL" sz="1200" dirty="0" smtClean="0"/>
          </a:p>
          <a:p>
            <a:r>
              <a:rPr lang="pl-PL" sz="1200" dirty="0">
                <a:hlinkClick r:id="rId22"/>
              </a:rPr>
              <a:t>Najpiękniejsze miejsca w Irlandii, loty na Zieloną Wyspę z Polski (flipohity.pl)</a:t>
            </a:r>
            <a:endParaRPr lang="pl-PL" sz="1200" dirty="0"/>
          </a:p>
          <a:p>
            <a:r>
              <a:rPr lang="pl-PL" sz="1200" dirty="0">
                <a:hlinkClick r:id="rId23"/>
              </a:rPr>
              <a:t>Taniec irlandzki – Wikipedia, wolna encyklopedia</a:t>
            </a:r>
            <a:endParaRPr lang="pl-PL" sz="1200" dirty="0" smtClean="0"/>
          </a:p>
          <a:p>
            <a:r>
              <a:rPr lang="en-US" sz="1400" dirty="0">
                <a:hlinkClick r:id="rId24"/>
              </a:rPr>
              <a:t>TANIEC IRLANDZKI (irishroots.pl)</a:t>
            </a:r>
            <a:endParaRPr lang="pl-PL" sz="1400" dirty="0"/>
          </a:p>
          <a:p>
            <a:r>
              <a:rPr lang="en-US" sz="1400" dirty="0" err="1">
                <a:hlinkClick r:id="rId25"/>
              </a:rPr>
              <a:t>Historia</a:t>
            </a:r>
            <a:r>
              <a:rPr lang="en-US" sz="1400" dirty="0">
                <a:hlinkClick r:id="rId25"/>
              </a:rPr>
              <a:t> </a:t>
            </a:r>
            <a:r>
              <a:rPr lang="en-US" sz="1400" dirty="0" err="1">
                <a:hlinkClick r:id="rId25"/>
              </a:rPr>
              <a:t>Irlandii</a:t>
            </a:r>
            <a:r>
              <a:rPr lang="en-US" sz="1400" dirty="0">
                <a:hlinkClick r:id="rId25"/>
              </a:rPr>
              <a:t> – Wikipedia, </a:t>
            </a:r>
            <a:r>
              <a:rPr lang="en-US" sz="1400" dirty="0" err="1">
                <a:hlinkClick r:id="rId25"/>
              </a:rPr>
              <a:t>wolna</a:t>
            </a:r>
            <a:r>
              <a:rPr lang="en-US" sz="1400" dirty="0">
                <a:hlinkClick r:id="rId25"/>
              </a:rPr>
              <a:t> </a:t>
            </a:r>
            <a:r>
              <a:rPr lang="en-US" sz="1400" dirty="0" smtClean="0">
                <a:hlinkClick r:id="rId25"/>
              </a:rPr>
              <a:t>encyclopedia</a:t>
            </a:r>
            <a:endParaRPr lang="pl-PL" sz="1400" dirty="0" smtClean="0"/>
          </a:p>
          <a:p>
            <a:r>
              <a:rPr lang="pl-PL" sz="1400" dirty="0">
                <a:hlinkClick r:id="rId26"/>
              </a:rPr>
              <a:t>https://</a:t>
            </a:r>
            <a:r>
              <a:rPr lang="pl-PL" sz="1400" dirty="0" smtClean="0">
                <a:hlinkClick r:id="rId26"/>
              </a:rPr>
              <a:t>tse2.mm.bing.net/th/id/OIP.fLFXeLkjP5nXO0owJcRBkgHaJ3?pid=ImgDet&amp;rs=1</a:t>
            </a:r>
            <a:endParaRPr lang="pl-PL" sz="1400" dirty="0" smtClean="0"/>
          </a:p>
          <a:p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26967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5478" y="286621"/>
            <a:ext cx="1579625" cy="1400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5478" y="5269909"/>
            <a:ext cx="1459565" cy="13293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169" y="1215169"/>
            <a:ext cx="1579625" cy="14007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0985" y="5135687"/>
            <a:ext cx="1578170" cy="1399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7985" y="3051321"/>
            <a:ext cx="2024743" cy="1795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49756" y="1361802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38036" y="195106"/>
            <a:ext cx="7144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0" cap="none" spc="0" dirty="0" smtClean="0">
                <a:ln w="0"/>
                <a:solidFill>
                  <a:schemeClr val="tx1"/>
                </a:solidFill>
              </a:rPr>
              <a:t>Irlandia w różnych językach:</a:t>
            </a:r>
            <a:endParaRPr lang="en-US" sz="4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2324" y="1617502"/>
            <a:ext cx="4230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angielsk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u:</a:t>
            </a:r>
          </a:p>
          <a:p>
            <a:pPr algn="ctr"/>
            <a:r>
              <a:rPr lang="en-US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endParaRPr lang="en-US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3821" y="1617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niemiecku: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</a:t>
            </a:r>
            <a:endParaRPr lang="en-US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0335" y="1387114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66845" y="1617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francusku:</a:t>
            </a:r>
          </a:p>
          <a:p>
            <a:pPr algn="ctr"/>
            <a:r>
              <a:rPr lang="pl-PL" sz="24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Irlande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4252" y="1422481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0710" y="32486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włosku</a:t>
            </a:r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pl-PL" sz="24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Irlanda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7224" y="3018301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73183" y="3018301"/>
            <a:ext cx="2046514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9756" y="4809138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1434" y="4809138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68078" y="4809137"/>
            <a:ext cx="2002972" cy="12917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0211" y="32702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3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3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portugalsku:</a:t>
            </a:r>
            <a:endParaRPr lang="pl-PL" sz="23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3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Irlanda</a:t>
            </a:r>
            <a:endParaRPr lang="pl-PL" sz="23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15080" y="50142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irlandzku: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Éire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9462" y="5039523"/>
            <a:ext cx="6003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3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hiszpańsku:</a:t>
            </a:r>
            <a:endParaRPr lang="pl-PL" sz="23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Irlanda</a:t>
            </a:r>
            <a:endParaRPr lang="pl-PL" sz="23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74499" y="503952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czesku: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rsko</a:t>
            </a:r>
            <a:endParaRPr lang="pl-PL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318" y="3148302"/>
            <a:ext cx="1676317" cy="1486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6413" y="3019923"/>
            <a:ext cx="1579625" cy="1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808" y="308629"/>
            <a:ext cx="7295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Ogólne informacje o Irlandii:</a:t>
            </a:r>
            <a:endParaRPr lang="en-US" sz="4800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648327" y="1157214"/>
            <a:ext cx="78638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Powierzchnia: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84 406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Stolica:</a:t>
            </a: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</a:p>
          <a:p>
            <a:pPr algn="ctr"/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Ludność:</a:t>
            </a: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3,7 mln</a:t>
            </a:r>
          </a:p>
          <a:p>
            <a:pPr algn="ctr"/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Język urzędowy:</a:t>
            </a: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Irlandzki, angielski</a:t>
            </a:r>
          </a:p>
          <a:p>
            <a:pPr algn="ctr"/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Religia dominująca:</a:t>
            </a: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Chrześcijaństwo</a:t>
            </a:r>
          </a:p>
          <a:p>
            <a:pPr algn="ctr"/>
            <a:endParaRPr lang="pl-PL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Obecny prezydent: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 D.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Higgins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Leży w Europie Północnej</a:t>
            </a:r>
            <a:endParaRPr lang="pl-PL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510" y="1363168"/>
            <a:ext cx="6921877" cy="51493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0336" y="1145632"/>
            <a:ext cx="2786516" cy="536689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1025" y="154624"/>
            <a:ext cx="6676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Historia Irlandii w pigułce:</a:t>
            </a:r>
            <a:endParaRPr lang="en-US" sz="4800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90" y="1746919"/>
            <a:ext cx="1145156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795r. – Irlandia stała się głównym celem najazdów Wikingów.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1171r. – Systematyczny podbój Irlandii rozpoczęli </a:t>
            </a:r>
            <a:r>
              <a:rPr lang="pl-PL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Anglo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-Normanowie z Wielkiej Brytanii.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1798r. – Nieudane Powstanie Towarzystwa Zjednoczonych Irlandczyków zapoczątkowało okres pełen niepokojów i zbrojnych wystąpień – mających na celu uzyskanie niepodległości.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1800r. – Irlandi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 została zmuszona do podpisania unii realnej z Anglią, na mocy której rozwiązano irlandzki parlament.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1949r. – Irlandia wystąpiła ze Wspólnoty Narodów.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1955r. – Irlandia została członkiem ONZ.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1968r. – W Irlandii Północnej rozpoczęły się starcia między katolikami a protestantami.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1972r. – Władze nad Irlandią Północną przejął bezpośrednio rząd brytyjski i nastąpiło rozwiązanie lokalnego rządu.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1973r. -  Irlandia została członkiem Wspólnoty Europejskiej.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1981 powstaje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brytyjsko-irlandzka rada międzyrządowa, a porozumienie 1985 przyznało rządowi Irlandii uprawnienia doradcze w kwestii Irlandii Północnej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22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maja 1998  - zaaprobowano w  referendum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(przez 94% głosujących),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m.in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zgodę na zmianę artykułów w konstytucji Irlandii, traktujących wyspę jako polityczną całość. </a:t>
            </a:r>
            <a:endParaRPr lang="pl-PL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13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375" y="228757"/>
            <a:ext cx="4367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Symbole Irlandii:</a:t>
            </a:r>
            <a:endParaRPr lang="en-US" sz="48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0364" y="1266093"/>
            <a:ext cx="7534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1700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3-listna koniczyna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ś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więty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Patryk, patron Irlandii, powrócił do Irlandii, aby nawrócić pogańskich Irlandczyków na chrześcijaństwo.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3-listna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koniczyna, reprezentuje świętą trójcę: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Ojca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Syna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Ducha Świętego.</a:t>
            </a:r>
          </a:p>
          <a:p>
            <a:pPr algn="ctr"/>
            <a:endParaRPr lang="pl-PL" sz="17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1700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Harfa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- wieki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temu Irlandczycy byli jednymi z najwspanialszych graczy na harfie, pożądanymi przez szlachtę, królów i królowe. Aby stłumić irlandzką kulturę, Elżbieta I kazała zniszczyć wiele instrumentów, a harfiarzy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rozstrzelać.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17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1700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Węże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– pewna legenda głosi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 że św. Patryk wypędził wszystkie węże z Irlandii. W rzeczywistości, na 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Wyspie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nigdy nie było węży. Zachęcił on jednak wielu pogan do przyjęcia chrześcijaństwa. Tradycyjnym znakiem zła w chrześcijaństwie jest wąż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17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1700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Skrzat</a:t>
            </a:r>
            <a:r>
              <a:rPr lang="pl-PL" sz="17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- jeśli </a:t>
            </a:r>
            <a:r>
              <a:rPr lang="pl-PL" sz="17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złapiesz jednego z nich, otrzymasz trzy życzenia i garniec złota.  Podczas swojej podróży do Irlandii, upewnij się, że spróbujesz go zobaczyć.  To jak trafienie na loterii, tylko z o wiele bardziej wyjątkową historią, którą możesz opowiedzieć swoim znajomym.</a:t>
            </a:r>
            <a:endParaRPr lang="pl-PL" sz="1700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7067" y="349672"/>
            <a:ext cx="1567683" cy="1567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08602" y="3323876"/>
            <a:ext cx="1622594" cy="258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5499" y="427101"/>
            <a:ext cx="2090557" cy="1573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86854" y="3240629"/>
            <a:ext cx="2053268" cy="31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4 0.02245 L -0.20456 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8 0.01435 L -0.19492 0.0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1528 L 0.2401 0.0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773" y="1270535"/>
            <a:ext cx="6015789" cy="464900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53849" y="125748"/>
            <a:ext cx="4872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Tradycje w Irlandii</a:t>
            </a:r>
            <a:r>
              <a:rPr lang="pl-PL" sz="4800" dirty="0">
                <a:ln w="0"/>
              </a:rPr>
              <a:t>:</a:t>
            </a:r>
            <a:endParaRPr lang="en-US" sz="4800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3007" y="1568793"/>
            <a:ext cx="55969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u="sng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Bloomsday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Irlandczycy mają cały dzień poświęcony Jamesowi Joyce'owi, który jest uważany za jednego z najbardziej znanych mistrzów literackich z Irlandii. </a:t>
            </a:r>
            <a:r>
              <a:rPr lang="pl-PL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Bloomsday</a:t>
            </a:r>
            <a:r>
              <a:rPr lang="pl-PL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odbywa się 16 czerwca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pl-PL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Kultura </a:t>
            </a:r>
            <a:r>
              <a:rPr lang="pl-PL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pubów </a:t>
            </a:r>
            <a:r>
              <a:rPr lang="pl-PL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O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dnosi </a:t>
            </a:r>
            <a:r>
              <a:rPr lang="pl-PL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ona do </a:t>
            </a:r>
            <a:r>
              <a:rPr lang="pl-PL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kultury pubów, która jest ogromnym aspektem w irlandzkim społeczeństwie, ponad wszelkimi podziałami kulturowymi. Odnosi się ona do irlandzkiego zwyczaju częstego spędzania czasu w pubach i barach. Tradycyjna w Irlandii kultura pubów to coś więcej niż tylko picie. Irlandczycy uwielbiają chodzić do pubu na spotkania towarzyskie. </a:t>
            </a:r>
            <a:endParaRPr lang="pl-PL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en-US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540" y="1091930"/>
            <a:ext cx="3892714" cy="2406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540" y="3916146"/>
            <a:ext cx="3892714" cy="25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416" y="183501"/>
            <a:ext cx="5649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Ciekawostki o Irlandii:</a:t>
            </a:r>
            <a:endParaRPr lang="en-US" sz="48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143" y="1109659"/>
            <a:ext cx="11796813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Upijanie się w miejscu publicznym jest przestępstwem.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Św. Patryk nie był Irlandczykiem – pochodził z Walii.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 Irlandii nigdy nie było węży.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Więcej Irlandczyków mieszka poza Irlandią niż w 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Irlandii.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Irlandia była ostatnim portem, do którego zawinął </a:t>
            </a:r>
            <a:r>
              <a:rPr lang="pl-PL" sz="2400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Titanic</a:t>
            </a:r>
            <a:r>
              <a:rPr lang="pl-PL" sz="24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Flaga irlandzka została zainspirowana francuską.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Koniczyna nie jest narodowym symbolem Irlandii – jest nim harfa.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Mokre lata w Irlandii nie są mitem –  w 2007r. W Irlandii padało przez 40 dni z rzędu!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Halloween wywodzi się z Irlandii</a:t>
            </a:r>
            <a:r>
              <a:rPr lang="pl-PL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Palenie w miejscu publicznym jest nielegalne.</a:t>
            </a:r>
          </a:p>
          <a:p>
            <a:pPr algn="ctr"/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en-US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7542" y="366595"/>
            <a:ext cx="1186210" cy="2467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20" y="4685698"/>
            <a:ext cx="3433003" cy="16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5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760" y="237365"/>
            <a:ext cx="10832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Najchętniej odwiedzane miejsca w Irlandii</a:t>
            </a:r>
            <a:r>
              <a:rPr lang="pl-PL" sz="4800" dirty="0">
                <a:ln w="0"/>
              </a:rPr>
              <a:t>:</a:t>
            </a:r>
            <a:endParaRPr lang="en-US" sz="4800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867" y="1899359"/>
            <a:ext cx="8666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Guinnes </a:t>
            </a: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Storehouse</a:t>
            </a: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(browary słynnego piwa),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Jameson </a:t>
            </a: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distillary</a:t>
            </a: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(muzeum poświęcone najsłynniejszej irlandzkiej </a:t>
            </a: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whiskey</a:t>
            </a: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</a:t>
            </a: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 (popularna dzielnica pubów),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Spire</a:t>
            </a: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(dwudziestometrowa wieża)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Klify </a:t>
            </a:r>
            <a:r>
              <a:rPr lang="pl-PL" sz="2800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Howt</a:t>
            </a:r>
            <a:endParaRPr lang="pl-PL" sz="2800" dirty="0" smtClean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Blarney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192" y="1068362"/>
            <a:ext cx="2573275" cy="5103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41174" y="61722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Spire</a:t>
            </a:r>
            <a:r>
              <a:rPr lang="pl-PL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(Dublin)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549" y="184612"/>
            <a:ext cx="4451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800" dirty="0" smtClean="0">
                <a:ln w="0"/>
              </a:rPr>
              <a:t>Nobliści </a:t>
            </a:r>
            <a:r>
              <a:rPr lang="pl-PL" sz="4800" dirty="0" err="1" smtClean="0">
                <a:ln w="0"/>
              </a:rPr>
              <a:t>irlandcy</a:t>
            </a:r>
            <a:r>
              <a:rPr lang="pl-PL" sz="4800" dirty="0" smtClean="0">
                <a:ln w="0"/>
              </a:rPr>
              <a:t>:</a:t>
            </a:r>
            <a:endParaRPr lang="en-US" sz="4800" dirty="0">
              <a:ln w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989" y="1241502"/>
            <a:ext cx="95311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Campbell,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Fizjologia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medycyna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pokój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1998 r.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Trimble,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pokój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1998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Séamus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Heaney,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Mairead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Corrigan,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pokój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1976 r.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Williams,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pokój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MacBride,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okój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1974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Beckett,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Ernest Walton,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fizyka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1951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Bernard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Shaw,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1925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B. Yeats,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1923</a:t>
            </a:r>
          </a:p>
        </p:txBody>
      </p:sp>
    </p:spTree>
    <p:extLst>
      <p:ext uri="{BB962C8B-B14F-4D97-AF65-F5344CB8AC3E}">
        <p14:creationId xmlns:p14="http://schemas.microsoft.com/office/powerpoint/2010/main" val="32805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1068</Words>
  <Application>Microsoft Macintosh PowerPoint</Application>
  <PresentationFormat>Panoramiczny</PresentationFormat>
  <Paragraphs>141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Corbel</vt:lpstr>
      <vt:lpstr>Wingdings</vt:lpstr>
      <vt:lpstr>Arial</vt:lpstr>
      <vt:lpstr>Basis</vt:lpstr>
      <vt:lpstr>Irlandia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Tenneco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Irlandia</dc:title>
  <dc:creator>Katarzyna Biernacka</dc:creator>
  <cp:lastModifiedBy>Użytkownik Microsoft Office</cp:lastModifiedBy>
  <cp:revision>46</cp:revision>
  <dcterms:created xsi:type="dcterms:W3CDTF">2021-03-13T10:52:14Z</dcterms:created>
  <dcterms:modified xsi:type="dcterms:W3CDTF">2021-03-16T13:49:36Z</dcterms:modified>
</cp:coreProperties>
</file>